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1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69" r:id="rId13"/>
    <p:sldId id="270" r:id="rId14"/>
    <p:sldId id="273" r:id="rId15"/>
    <p:sldId id="274" r:id="rId16"/>
    <p:sldId id="275" r:id="rId17"/>
    <p:sldId id="276" r:id="rId18"/>
    <p:sldId id="278" r:id="rId19"/>
    <p:sldId id="277" r:id="rId20"/>
    <p:sldId id="272" r:id="rId21"/>
    <p:sldId id="25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0" autoAdjust="0"/>
    <p:restoredTop sz="93365"/>
  </p:normalViewPr>
  <p:slideViewPr>
    <p:cSldViewPr snapToGrid="0" snapToObjects="1">
      <p:cViewPr varScale="1">
        <p:scale>
          <a:sx n="114" d="100"/>
          <a:sy n="114" d="100"/>
        </p:scale>
        <p:origin x="300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BC51B-E83A-9B4A-8AA0-262718822A86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29A73-2F6E-0248-9DBE-6A25E113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0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56111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Your Video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246821"/>
            <a:ext cx="85344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Course Number &amp; Course Title </a:t>
            </a:r>
          </a:p>
          <a:p>
            <a:r>
              <a:rPr lang="en-US" dirty="0"/>
              <a:t>Your Title/Name</a:t>
            </a:r>
          </a:p>
        </p:txBody>
      </p:sp>
    </p:spTree>
    <p:extLst>
      <p:ext uri="{BB962C8B-B14F-4D97-AF65-F5344CB8AC3E}">
        <p14:creationId xmlns:p14="http://schemas.microsoft.com/office/powerpoint/2010/main" val="3395231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34967"/>
            <a:ext cx="10972800" cy="43092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3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26081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26081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0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9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179177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6512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1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1242"/>
            <a:ext cx="5384800" cy="4414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1242"/>
            <a:ext cx="5384800" cy="4414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4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523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4994"/>
            <a:ext cx="5386917" cy="38118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523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4994"/>
            <a:ext cx="5389033" cy="38118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9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4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6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42881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6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704255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11327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722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6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34967"/>
            <a:ext cx="10972800" cy="4335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56368" y="6356351"/>
            <a:ext cx="172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9564F-DD36-FC4A-B607-38841CBD4D27}" type="datetimeFigureOut">
              <a:rPr lang="en-US" smtClean="0"/>
              <a:pPr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18576" y="6356351"/>
            <a:ext cx="26544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56368" y="5839591"/>
            <a:ext cx="172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961AB-7138-4C41-A438-15E3BCDB0A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192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A3213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Appraisal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FINC 5970 Real Estate Finance</a:t>
            </a:r>
          </a:p>
        </p:txBody>
      </p:sp>
    </p:spTree>
    <p:extLst>
      <p:ext uri="{BB962C8B-B14F-4D97-AF65-F5344CB8AC3E}">
        <p14:creationId xmlns:p14="http://schemas.microsoft.com/office/powerpoint/2010/main" val="342208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9A4DD-61F0-47C9-A428-786474DFF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27FB8-BC49-4351-B6A6-1A616725A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third approach in the book, but is much less involved than the 2</a:t>
            </a:r>
            <a:r>
              <a:rPr lang="en-US" baseline="30000" dirty="0"/>
              <a:t>nd</a:t>
            </a:r>
            <a:r>
              <a:rPr lang="en-US" dirty="0"/>
              <a:t> approach so I am changing the order.</a:t>
            </a:r>
          </a:p>
          <a:p>
            <a:r>
              <a:rPr lang="en-US" dirty="0"/>
              <a:t>The basics of the approach are again simple:  How much would it cost to rebuild the property at this location?</a:t>
            </a:r>
          </a:p>
        </p:txBody>
      </p:sp>
    </p:spTree>
    <p:extLst>
      <p:ext uri="{BB962C8B-B14F-4D97-AF65-F5344CB8AC3E}">
        <p14:creationId xmlns:p14="http://schemas.microsoft.com/office/powerpoint/2010/main" val="3559621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6E6D4-78DA-43B5-88D6-B7B31F06A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Estimating Building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D896F-FD3D-4569-839A-654481063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Estimating building costs is actually pretty easy, if detailed.</a:t>
            </a:r>
          </a:p>
          <a:p>
            <a:r>
              <a:rPr lang="en-US" dirty="0"/>
              <a:t>Any competent builder should be able to provide an estimate of current construction costs, and most of the information is publicly available to the appraiser anyway.</a:t>
            </a:r>
          </a:p>
        </p:txBody>
      </p:sp>
    </p:spTree>
    <p:extLst>
      <p:ext uri="{BB962C8B-B14F-4D97-AF65-F5344CB8AC3E}">
        <p14:creationId xmlns:p14="http://schemas.microsoft.com/office/powerpoint/2010/main" val="460825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CED33-FB2E-4A7B-91CB-F53ED5FE8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Issues with Cost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DEBD9-C394-42ED-ACAD-9DCFD9855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Land</a:t>
            </a:r>
          </a:p>
          <a:p>
            <a:pPr lvl="1"/>
            <a:r>
              <a:rPr lang="en-US" dirty="0"/>
              <a:t>The raw land must be valued, as that is part of what is being purchased.</a:t>
            </a:r>
          </a:p>
          <a:p>
            <a:pPr lvl="1"/>
            <a:r>
              <a:rPr lang="en-US" dirty="0"/>
              <a:t>But if the entire area is developed, it may be difficult to estimate the value of just the land.</a:t>
            </a:r>
          </a:p>
          <a:p>
            <a:pPr lvl="1"/>
            <a:r>
              <a:rPr lang="en-US" dirty="0"/>
              <a:t>And construction costs just reflect the improvements, not the land.</a:t>
            </a:r>
          </a:p>
        </p:txBody>
      </p:sp>
    </p:spTree>
    <p:extLst>
      <p:ext uri="{BB962C8B-B14F-4D97-AF65-F5344CB8AC3E}">
        <p14:creationId xmlns:p14="http://schemas.microsoft.com/office/powerpoint/2010/main" val="722003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88BF3-C576-4BC8-92A9-A311B0BE5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Depreciation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8B7B3-4CE3-4328-878C-26A9859E2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Depreciation (Obsolescence, Deterioration)</a:t>
            </a:r>
          </a:p>
          <a:p>
            <a:pPr lvl="1"/>
            <a:r>
              <a:rPr lang="en-US" dirty="0"/>
              <a:t>Roofs wear out, HVAC wears out, paint fades, etc.</a:t>
            </a:r>
          </a:p>
          <a:p>
            <a:pPr lvl="1"/>
            <a:r>
              <a:rPr lang="en-US" dirty="0"/>
              <a:t>For a new building, all of these items would be new.</a:t>
            </a:r>
          </a:p>
          <a:p>
            <a:pPr lvl="2"/>
            <a:r>
              <a:rPr lang="en-US" dirty="0"/>
              <a:t>The value of the theoretical new building must be reduced to reflect how much of the useful life of these items has been consumed in the appraised building.</a:t>
            </a:r>
          </a:p>
          <a:p>
            <a:pPr lvl="2"/>
            <a:r>
              <a:rPr lang="en-US" dirty="0"/>
              <a:t>If you are lucky, an air conditioner will last 20 years.  If the appraised building is 15 years old, 75% of the air conditioner value is gone and the value of the theoretical new building must be reduced to reflect that.</a:t>
            </a:r>
          </a:p>
          <a:p>
            <a:pPr lvl="3"/>
            <a:r>
              <a:rPr lang="en-US" dirty="0"/>
              <a:t>It should be reduced by 75% of the value of an air conditioner</a:t>
            </a:r>
          </a:p>
          <a:p>
            <a:pPr lvl="3"/>
            <a:r>
              <a:rPr lang="en-US" dirty="0"/>
              <a:t>In many coastal areas, that lifespan should be 10 years.</a:t>
            </a:r>
          </a:p>
        </p:txBody>
      </p:sp>
    </p:spTree>
    <p:extLst>
      <p:ext uri="{BB962C8B-B14F-4D97-AF65-F5344CB8AC3E}">
        <p14:creationId xmlns:p14="http://schemas.microsoft.com/office/powerpoint/2010/main" val="2282541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F004E-D817-4278-AAAE-8D8BCABC1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Functional Obsolescence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894F4-BEE2-4B26-9519-DE0A72A14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 Obsolescence describes how changes in use affect the value of existing properties.</a:t>
            </a:r>
          </a:p>
          <a:p>
            <a:pPr lvl="1"/>
            <a:r>
              <a:rPr lang="en-US" dirty="0"/>
              <a:t>Everything may still work, and may not be expected to quit working at some future point, but it doesn’t work as well as a new building would.</a:t>
            </a:r>
          </a:p>
          <a:p>
            <a:r>
              <a:rPr lang="en-US" dirty="0"/>
              <a:t>Physical depreciation involves some judgement by the appraiser, but not much.</a:t>
            </a:r>
          </a:p>
          <a:p>
            <a:r>
              <a:rPr lang="en-US" dirty="0"/>
              <a:t>Functional Obsolescence involves a good bit of judgement.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896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85E80-A450-411A-8BB9-50F44971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Functional Obsolescence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7FE9B-FF0F-45D8-B151-9D299AC7C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HVAC</a:t>
            </a:r>
          </a:p>
          <a:p>
            <a:pPr lvl="1"/>
            <a:r>
              <a:rPr lang="en-US" dirty="0"/>
              <a:t>My home currently has a 16 year old 10 SEER HVAC unit.</a:t>
            </a:r>
          </a:p>
          <a:p>
            <a:pPr lvl="1"/>
            <a:r>
              <a:rPr lang="en-US" dirty="0"/>
              <a:t>Beyond the physical depreciation, a new unit would probably be around 20 SEER.</a:t>
            </a:r>
          </a:p>
          <a:p>
            <a:pPr lvl="2"/>
            <a:r>
              <a:rPr lang="en-US" dirty="0"/>
              <a:t>This means the older unit costs roughly twice as much to operate as a new unit would.</a:t>
            </a:r>
          </a:p>
          <a:p>
            <a:pPr lvl="2"/>
            <a:r>
              <a:rPr lang="en-US" dirty="0"/>
              <a:t>My example is a residential property.  Imagine that expense in a large office building or warehouse.</a:t>
            </a:r>
          </a:p>
        </p:txBody>
      </p:sp>
    </p:spTree>
    <p:extLst>
      <p:ext uri="{BB962C8B-B14F-4D97-AF65-F5344CB8AC3E}">
        <p14:creationId xmlns:p14="http://schemas.microsoft.com/office/powerpoint/2010/main" val="677825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2280E-509C-4D9E-A613-12DD6991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Further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41AAC-85FA-4386-AE71-311CB3548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Internet</a:t>
            </a:r>
          </a:p>
          <a:p>
            <a:pPr lvl="1"/>
            <a:r>
              <a:rPr lang="en-US" dirty="0"/>
              <a:t>Older office buildings may not be wired for the latest in high speed internet like a new office building would be.</a:t>
            </a:r>
          </a:p>
          <a:p>
            <a:r>
              <a:rPr lang="en-US" dirty="0"/>
              <a:t>Construction</a:t>
            </a:r>
          </a:p>
          <a:p>
            <a:pPr lvl="1"/>
            <a:r>
              <a:rPr lang="en-US" dirty="0"/>
              <a:t>An older mall may not have nearly the amount of glass as a newer mall would.</a:t>
            </a:r>
          </a:p>
          <a:p>
            <a:pPr lvl="2"/>
            <a:r>
              <a:rPr lang="en-US" dirty="0"/>
              <a:t>This may make the mall a less attractive place for customers, which will affect the rental revenues for the property.</a:t>
            </a:r>
          </a:p>
        </p:txBody>
      </p:sp>
    </p:spTree>
    <p:extLst>
      <p:ext uri="{BB962C8B-B14F-4D97-AF65-F5344CB8AC3E}">
        <p14:creationId xmlns:p14="http://schemas.microsoft.com/office/powerpoint/2010/main" val="611482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6D4B6-DC42-4187-BF65-7E88F4A9A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Recent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7A826-3620-496A-ABAF-44CC92D3A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Open Floor Plans in Residential Housing (and maybe office)</a:t>
            </a:r>
          </a:p>
          <a:p>
            <a:pPr lvl="1"/>
            <a:r>
              <a:rPr lang="en-US" dirty="0"/>
              <a:t>COVID changed the way people work and live.</a:t>
            </a:r>
          </a:p>
          <a:p>
            <a:pPr lvl="1"/>
            <a:r>
              <a:rPr lang="en-US" dirty="0"/>
              <a:t>Pre-COVID, open floor plans were basically required in new construction.</a:t>
            </a:r>
          </a:p>
          <a:p>
            <a:pPr lvl="2"/>
            <a:r>
              <a:rPr lang="en-US" dirty="0"/>
              <a:t>The kitchen, dining, and living “rooms” were often combined into one gigantic space.</a:t>
            </a:r>
          </a:p>
          <a:p>
            <a:pPr lvl="2"/>
            <a:r>
              <a:rPr lang="en-US" dirty="0"/>
              <a:t>Even the bedrooms were barely separated from that main living space.</a:t>
            </a:r>
          </a:p>
          <a:p>
            <a:pPr lvl="2"/>
            <a:r>
              <a:rPr lang="en-US" dirty="0"/>
              <a:t>This drove a lot of people nuts when entire families were confined to homes for an extended period</a:t>
            </a:r>
          </a:p>
          <a:p>
            <a:pPr lvl="1"/>
            <a:r>
              <a:rPr lang="en-US" dirty="0"/>
              <a:t>Newer homes are already incorporating home offices.</a:t>
            </a:r>
          </a:p>
          <a:p>
            <a:pPr lvl="2"/>
            <a:r>
              <a:rPr lang="en-US" dirty="0"/>
              <a:t>Many will probably incorporate two.</a:t>
            </a:r>
          </a:p>
          <a:p>
            <a:pPr lvl="1"/>
            <a:r>
              <a:rPr lang="en-US" dirty="0"/>
              <a:t>They are also starting to return to more separate living areas to reduce noise and add some privacy</a:t>
            </a:r>
          </a:p>
          <a:p>
            <a:pPr lvl="1"/>
            <a:r>
              <a:rPr lang="en-US" dirty="0"/>
              <a:t>The same effect may apply to office space, which had also moved toward open concept.</a:t>
            </a:r>
          </a:p>
        </p:txBody>
      </p:sp>
    </p:spTree>
    <p:extLst>
      <p:ext uri="{BB962C8B-B14F-4D97-AF65-F5344CB8AC3E}">
        <p14:creationId xmlns:p14="http://schemas.microsoft.com/office/powerpoint/2010/main" val="2980890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1F4CA-E3D6-42BD-BB1F-A04B28CDE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of this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67807-B313-4959-A515-EF7ECE5F0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approach is more useful for newer properties.</a:t>
            </a:r>
          </a:p>
          <a:p>
            <a:r>
              <a:rPr lang="en-US" dirty="0"/>
              <a:t>It is also useful for unusual or unique properties.</a:t>
            </a:r>
          </a:p>
          <a:p>
            <a:pPr lvl="1"/>
            <a:r>
              <a:rPr lang="en-US" dirty="0"/>
              <a:t>Properties for which there are no or few recent </a:t>
            </a:r>
            <a:r>
              <a:rPr lang="en-US" dirty="0" err="1"/>
              <a:t>comparables</a:t>
            </a:r>
            <a:endParaRPr lang="en-US" dirty="0"/>
          </a:p>
          <a:p>
            <a:pPr lvl="1"/>
            <a:r>
              <a:rPr lang="en-US" dirty="0"/>
              <a:t>The property may be unusual, unusual for the area, or just in a </a:t>
            </a:r>
            <a:r>
              <a:rPr lang="en-US"/>
              <a:t>rural area</a:t>
            </a:r>
          </a:p>
        </p:txBody>
      </p:sp>
    </p:spTree>
    <p:extLst>
      <p:ext uri="{BB962C8B-B14F-4D97-AF65-F5344CB8AC3E}">
        <p14:creationId xmlns:p14="http://schemas.microsoft.com/office/powerpoint/2010/main" val="722926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91E67-76EE-4702-831F-4848D54F5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Appraiser Judgement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46D05-E596-4FB7-ACA0-D3C93023D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Again, the importance of the appraisers judgement is apparent.</a:t>
            </a:r>
          </a:p>
          <a:p>
            <a:r>
              <a:rPr lang="en-US" dirty="0"/>
              <a:t>The third method of appraisal will be discussed in </a:t>
            </a:r>
            <a:r>
              <a:rPr lang="en-US"/>
              <a:t>separate lecture.</a:t>
            </a:r>
          </a:p>
        </p:txBody>
      </p:sp>
    </p:spTree>
    <p:extLst>
      <p:ext uri="{BB962C8B-B14F-4D97-AF65-F5344CB8AC3E}">
        <p14:creationId xmlns:p14="http://schemas.microsoft.com/office/powerpoint/2010/main" val="174527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06571-593C-4854-ADE3-509179AB2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Role of Appraisers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0C136-E992-4F36-AA04-1522B0744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Appraisers are supposed to serve as neutral arbiters of property value</a:t>
            </a:r>
          </a:p>
          <a:p>
            <a:pPr lvl="1"/>
            <a:r>
              <a:rPr lang="en-US" dirty="0"/>
              <a:t>They provide assurance to all parties, but particularly lenders, that the price paid for a property is reasonable.</a:t>
            </a:r>
          </a:p>
          <a:p>
            <a:pPr lvl="1"/>
            <a:r>
              <a:rPr lang="en-US" dirty="0"/>
              <a:t>How well they do this is the subject of much debate</a:t>
            </a:r>
          </a:p>
        </p:txBody>
      </p:sp>
    </p:spTree>
    <p:extLst>
      <p:ext uri="{BB962C8B-B14F-4D97-AF65-F5344CB8AC3E}">
        <p14:creationId xmlns:p14="http://schemas.microsoft.com/office/powerpoint/2010/main" val="3461353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946FA-697A-41DF-8F7D-2E6384A4B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FA362-141B-4448-A536-A15BA7703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62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919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3C26E-1F09-43EC-8500-A907D88FC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 Primary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266C4-01AD-4131-8FCF-14B4A65CC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Sales comparison</a:t>
            </a:r>
          </a:p>
          <a:p>
            <a:r>
              <a:rPr lang="en-US" dirty="0"/>
              <a:t>Income Capitalization</a:t>
            </a:r>
          </a:p>
          <a:p>
            <a:r>
              <a:rPr lang="en-US" dirty="0"/>
              <a:t>Cost</a:t>
            </a:r>
          </a:p>
        </p:txBody>
      </p:sp>
    </p:spTree>
    <p:extLst>
      <p:ext uri="{BB962C8B-B14F-4D97-AF65-F5344CB8AC3E}">
        <p14:creationId xmlns:p14="http://schemas.microsoft.com/office/powerpoint/2010/main" val="60133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A897-8CC6-4A99-BD62-669088AEA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Sales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0DDA9-2517-4402-8C55-82039C89E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approach works best when many similar properties in the immediate area have recently sold.</a:t>
            </a:r>
          </a:p>
          <a:p>
            <a:pPr lvl="1"/>
            <a:r>
              <a:rPr lang="en-US" dirty="0"/>
              <a:t>Think houses in a cookie-cutter suburban subdivision</a:t>
            </a:r>
          </a:p>
          <a:p>
            <a:r>
              <a:rPr lang="en-US" dirty="0"/>
              <a:t>Simple in concept</a:t>
            </a:r>
          </a:p>
          <a:p>
            <a:pPr lvl="1"/>
            <a:r>
              <a:rPr lang="en-US" dirty="0"/>
              <a:t>Find similar properties in similar areas that have recently sold, and then average their sales prices to find the approximate value of the property being appraised</a:t>
            </a:r>
          </a:p>
        </p:txBody>
      </p:sp>
    </p:spTree>
    <p:extLst>
      <p:ext uri="{BB962C8B-B14F-4D97-AF65-F5344CB8AC3E}">
        <p14:creationId xmlns:p14="http://schemas.microsoft.com/office/powerpoint/2010/main" val="68562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CDE7F-A0AD-4F3F-A08B-388CF7843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F4416-6CD0-4D13-9D5B-15E8B67EE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issues are what is similar, what is recent, and how do you define immediate area?</a:t>
            </a:r>
          </a:p>
          <a:p>
            <a:r>
              <a:rPr lang="en-US" dirty="0"/>
              <a:t>When the sold properties don’t exactly match the appraised property (almost always), the prices of the sold properties must be adjusted to reflect any differences.</a:t>
            </a:r>
          </a:p>
          <a:p>
            <a:pPr lvl="1"/>
            <a:r>
              <a:rPr lang="en-US" dirty="0"/>
              <a:t>The accuracy of these adjustments depends heavily on the skill and integrity of the appraiser.</a:t>
            </a:r>
          </a:p>
        </p:txBody>
      </p:sp>
    </p:spTree>
    <p:extLst>
      <p:ext uri="{BB962C8B-B14F-4D97-AF65-F5344CB8AC3E}">
        <p14:creationId xmlns:p14="http://schemas.microsoft.com/office/powerpoint/2010/main" val="100856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1CDD7-226B-43E5-98F3-BFDB7E7E2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Adjustments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601B9-9856-464F-8943-6F2170E37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 appraised residential property might be on a </a:t>
            </a:r>
            <a:r>
              <a:rPr lang="en-US" dirty="0" err="1"/>
              <a:t>cul</a:t>
            </a:r>
            <a:r>
              <a:rPr lang="en-US" dirty="0"/>
              <a:t> de sac (circle), while the similar property being used is on the main road.</a:t>
            </a:r>
          </a:p>
          <a:p>
            <a:pPr lvl="1"/>
            <a:r>
              <a:rPr lang="en-US" dirty="0"/>
              <a:t>The price of the comparable property will have to be adjusted up to compensate for its less desirable location</a:t>
            </a:r>
          </a:p>
          <a:p>
            <a:r>
              <a:rPr lang="en-US" dirty="0"/>
              <a:t>The similar property may have sold a year ago, and the real estate market has substantially declined since then.</a:t>
            </a:r>
          </a:p>
          <a:p>
            <a:pPr lvl="1"/>
            <a:r>
              <a:rPr lang="en-US" dirty="0"/>
              <a:t>The price of the comparable property will have to be adjusted down to compensate for market differences</a:t>
            </a:r>
          </a:p>
        </p:txBody>
      </p:sp>
    </p:spTree>
    <p:extLst>
      <p:ext uri="{BB962C8B-B14F-4D97-AF65-F5344CB8AC3E}">
        <p14:creationId xmlns:p14="http://schemas.microsoft.com/office/powerpoint/2010/main" val="2305784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22FB8-228B-4536-A837-DC01F0279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Comments on Appraisers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63947-1C2A-4AC1-8756-475E9FB08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appraisers have access to the purchase contract, and know the price agreed upon.</a:t>
            </a:r>
          </a:p>
          <a:p>
            <a:r>
              <a:rPr lang="en-US" dirty="0"/>
              <a:t>They also know the deal will most likely fail if the appraisal is below the contract price.</a:t>
            </a:r>
          </a:p>
          <a:p>
            <a:r>
              <a:rPr lang="en-US" dirty="0"/>
              <a:t>Most people don’t really want to interfere in someone else’s business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48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7642D-3A74-4D60-96E6-007CBC27A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Further Comments on Appraisers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69A3A-307C-45D9-8356-5224EC62E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this reason, the agreed upon price will generally have to be well beyond reasonable for the appraiser to “fail” the property.</a:t>
            </a:r>
          </a:p>
          <a:p>
            <a:pPr lvl="1"/>
            <a:r>
              <a:rPr lang="en-US" dirty="0"/>
              <a:t>This is actually an improvement, in the pre-housing crisis period appraisers would almost never “fail” a deal</a:t>
            </a:r>
          </a:p>
          <a:p>
            <a:r>
              <a:rPr lang="en-US" dirty="0"/>
              <a:t>It seems that most appraisals come in just a few thousand dollars (residential) above the agreed price.</a:t>
            </a:r>
          </a:p>
          <a:p>
            <a:pPr lvl="1"/>
            <a:r>
              <a:rPr lang="en-US" dirty="0"/>
              <a:t>Neither the borrower or seller feels they got taken advantage of.</a:t>
            </a:r>
          </a:p>
        </p:txBody>
      </p:sp>
    </p:spTree>
    <p:extLst>
      <p:ext uri="{BB962C8B-B14F-4D97-AF65-F5344CB8AC3E}">
        <p14:creationId xmlns:p14="http://schemas.microsoft.com/office/powerpoint/2010/main" val="3397447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6C7C9-9927-4AD8-B21D-52A29DAD8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to All Appraisal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B2F26-4F60-4BA6-A374-383E8A5F2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confirmation bias applies to all three methods of appraisal.</a:t>
            </a:r>
          </a:p>
          <a:p>
            <a:r>
              <a:rPr lang="en-US" dirty="0"/>
              <a:t>You have seen how easily the judgement of the appraiser can affect the results of one method, you will see how easily it can affect the others as well.</a:t>
            </a:r>
          </a:p>
        </p:txBody>
      </p:sp>
    </p:spTree>
    <p:extLst>
      <p:ext uri="{BB962C8B-B14F-4D97-AF65-F5344CB8AC3E}">
        <p14:creationId xmlns:p14="http://schemas.microsoft.com/office/powerpoint/2010/main" val="1143373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6259</TotalTime>
  <Words>1129</Words>
  <Application>Microsoft Office PowerPoint</Application>
  <PresentationFormat>Widescreen</PresentationFormat>
  <Paragraphs>91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Appraisal</vt:lpstr>
      <vt:lpstr>Role of Appraisers</vt:lpstr>
      <vt:lpstr>Three Primary Approaches</vt:lpstr>
      <vt:lpstr>Sales Comparison</vt:lpstr>
      <vt:lpstr>Issues</vt:lpstr>
      <vt:lpstr>Adjustments </vt:lpstr>
      <vt:lpstr>Comments on Appraisers</vt:lpstr>
      <vt:lpstr>Further Comments on Appraisers</vt:lpstr>
      <vt:lpstr>Application to All Appraisal Methods</vt:lpstr>
      <vt:lpstr>Cost Approach</vt:lpstr>
      <vt:lpstr>Estimating Building Costs</vt:lpstr>
      <vt:lpstr>Issues with Cost Approach</vt:lpstr>
      <vt:lpstr>Depreciation</vt:lpstr>
      <vt:lpstr>Functional Obsolescence</vt:lpstr>
      <vt:lpstr>Examples of Functional Obsolescence</vt:lpstr>
      <vt:lpstr>Further Examples</vt:lpstr>
      <vt:lpstr>Recent Example</vt:lpstr>
      <vt:lpstr>Use of this Approach</vt:lpstr>
      <vt:lpstr>Appraiser Judgement</vt:lpstr>
      <vt:lpstr>PowerPoint Presentation</vt:lpstr>
      <vt:lpstr>PowerPoint Presentation</vt:lpstr>
    </vt:vector>
  </TitlesOfParts>
  <Company>University of Oklahoma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Simin Pulat</dc:creator>
  <cp:lastModifiedBy>Chris</cp:lastModifiedBy>
  <cp:revision>158</cp:revision>
  <dcterms:created xsi:type="dcterms:W3CDTF">2015-01-14T19:18:41Z</dcterms:created>
  <dcterms:modified xsi:type="dcterms:W3CDTF">2020-08-09T15:43:07Z</dcterms:modified>
</cp:coreProperties>
</file>