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2" r:id="rId3"/>
    <p:sldId id="273" r:id="rId4"/>
    <p:sldId id="275" r:id="rId5"/>
    <p:sldId id="276" r:id="rId6"/>
    <p:sldId id="280" r:id="rId7"/>
    <p:sldId id="277" r:id="rId8"/>
    <p:sldId id="278" r:id="rId9"/>
    <p:sldId id="279" r:id="rId10"/>
    <p:sldId id="281" r:id="rId11"/>
    <p:sldId id="274" r:id="rId12"/>
    <p:sldId id="282" r:id="rId13"/>
    <p:sldId id="283" r:id="rId14"/>
    <p:sldId id="25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21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0" autoAdjust="0"/>
    <p:restoredTop sz="93365"/>
  </p:normalViewPr>
  <p:slideViewPr>
    <p:cSldViewPr snapToGrid="0" snapToObjects="1">
      <p:cViewPr varScale="1">
        <p:scale>
          <a:sx n="114" d="100"/>
          <a:sy n="114" d="100"/>
        </p:scale>
        <p:origin x="300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BC51B-E83A-9B4A-8AA0-262718822A86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29A73-2F6E-0248-9DBE-6A25E1137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0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56111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Your Video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246821"/>
            <a:ext cx="85344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Course Number &amp; Course Title </a:t>
            </a:r>
          </a:p>
          <a:p>
            <a:r>
              <a:rPr lang="en-US" dirty="0"/>
              <a:t>Your Title/Name</a:t>
            </a:r>
          </a:p>
        </p:txBody>
      </p:sp>
    </p:spTree>
    <p:extLst>
      <p:ext uri="{BB962C8B-B14F-4D97-AF65-F5344CB8AC3E}">
        <p14:creationId xmlns:p14="http://schemas.microsoft.com/office/powerpoint/2010/main" val="3395231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800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34967"/>
            <a:ext cx="10972800" cy="430924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3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260810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26081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09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800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93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179177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65128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11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800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61242"/>
            <a:ext cx="5384800" cy="44143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61242"/>
            <a:ext cx="5384800" cy="44143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47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800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5232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54994"/>
            <a:ext cx="5386917" cy="38118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5232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54994"/>
            <a:ext cx="5389033" cy="38118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96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800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47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67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428813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266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6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704255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A3213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11327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4722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6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34967"/>
            <a:ext cx="10972800" cy="4335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56368" y="6356351"/>
            <a:ext cx="172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9564F-DD36-FC4A-B607-38841CBD4D27}" type="datetimeFigureOut">
              <a:rPr lang="en-US" smtClean="0"/>
              <a:pPr/>
              <a:t>8/11/2020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18576" y="6356351"/>
            <a:ext cx="26544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56368" y="5839591"/>
            <a:ext cx="172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961AB-7138-4C41-A438-15E3BCDB0A7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192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rgbClr val="A3213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Income Approach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FINC 5970 Real Estate Finance</a:t>
            </a:r>
          </a:p>
        </p:txBody>
      </p:sp>
    </p:spTree>
    <p:extLst>
      <p:ext uri="{BB962C8B-B14F-4D97-AF65-F5344CB8AC3E}">
        <p14:creationId xmlns:p14="http://schemas.microsoft.com/office/powerpoint/2010/main" val="3422080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AAB96-8F98-446B-95FB-67E7E4BFB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Discounted Cash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9C0F3-ED44-4045-AAEC-BAF0AFB80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Discounted Cash Flow techniques involve projecting future NOI for some period of time.</a:t>
            </a:r>
          </a:p>
          <a:p>
            <a:pPr lvl="1"/>
            <a:r>
              <a:rPr lang="en-US" dirty="0"/>
              <a:t>Often 5-10 years, as this is a typical holding period for real estate and projections beyond this point are often inaccurate.</a:t>
            </a:r>
          </a:p>
          <a:p>
            <a:r>
              <a:rPr lang="en-US" dirty="0"/>
              <a:t>The projections involve a lot of the topics covered previously</a:t>
            </a:r>
          </a:p>
          <a:p>
            <a:pPr lvl="1"/>
            <a:r>
              <a:rPr lang="en-US" dirty="0"/>
              <a:t>Market supply and demand, and the market cycle</a:t>
            </a:r>
          </a:p>
          <a:p>
            <a:pPr lvl="1"/>
            <a:r>
              <a:rPr lang="en-US" dirty="0"/>
              <a:t>Lease terms and expiring leases</a:t>
            </a:r>
          </a:p>
          <a:p>
            <a:pPr lvl="1"/>
            <a:r>
              <a:rPr lang="en-US" dirty="0"/>
              <a:t>Capital Expenditures</a:t>
            </a:r>
          </a:p>
          <a:p>
            <a:pPr lvl="1"/>
            <a:r>
              <a:rPr lang="en-US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807738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FFE75-E453-40C9-89D8-0B050BE52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C5B27-CF85-4F07-969F-C2426BA3F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calculating PV (appraisers) or NPV (investors), a discount rate must also be estimated.</a:t>
            </a:r>
          </a:p>
          <a:p>
            <a:pPr lvl="1"/>
            <a:r>
              <a:rPr lang="en-US" dirty="0"/>
              <a:t>This discount rate should be the rate that can be earned on the next best investment of equivalent risk.</a:t>
            </a:r>
          </a:p>
          <a:p>
            <a:pPr lvl="2"/>
            <a:r>
              <a:rPr lang="en-US" dirty="0"/>
              <a:t>But this is really hard to identify.</a:t>
            </a:r>
          </a:p>
          <a:p>
            <a:r>
              <a:rPr lang="en-US" dirty="0"/>
              <a:t>What about cash flows past the estimated time period?</a:t>
            </a:r>
          </a:p>
          <a:p>
            <a:pPr lvl="1"/>
            <a:r>
              <a:rPr lang="en-US" dirty="0"/>
              <a:t>Typically this is done by estimating the price the building can be sold for at the end of the evaluation period.</a:t>
            </a:r>
          </a:p>
        </p:txBody>
      </p:sp>
    </p:spTree>
    <p:extLst>
      <p:ext uri="{BB962C8B-B14F-4D97-AF65-F5344CB8AC3E}">
        <p14:creationId xmlns:p14="http://schemas.microsoft.com/office/powerpoint/2010/main" val="1170827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4722A-F1DE-4E8C-B50E-36C8DF669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Estimating Sales Price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F3139-6F1A-43C1-958D-42825177F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selling price of the property can be estimated by any of the methods we have discussed so far, and the book lists several of them.</a:t>
            </a:r>
          </a:p>
          <a:p>
            <a:r>
              <a:rPr lang="en-US" dirty="0"/>
              <a:t>In practice, most will just use the cap rate.</a:t>
            </a:r>
          </a:p>
          <a:p>
            <a:pPr lvl="1"/>
            <a:r>
              <a:rPr lang="en-US" dirty="0"/>
              <a:t>But the NOI will be the last projected NOI</a:t>
            </a:r>
          </a:p>
          <a:p>
            <a:pPr lvl="1"/>
            <a:r>
              <a:rPr lang="en-US" dirty="0"/>
              <a:t>And most investors will probably adjust the cap rate down, believing they can improve the building over their holding period.</a:t>
            </a:r>
          </a:p>
          <a:p>
            <a:r>
              <a:rPr lang="en-US" dirty="0"/>
              <a:t>A lot of time can be spent here, but if this is the estimated price in 10 years it is likely there will be substantial error in any estimate.</a:t>
            </a:r>
          </a:p>
          <a:p>
            <a:pPr lvl="1"/>
            <a:r>
              <a:rPr lang="en-US" dirty="0"/>
              <a:t>So a lot of time probably should not be spent on it.</a:t>
            </a:r>
          </a:p>
        </p:txBody>
      </p:sp>
    </p:spTree>
    <p:extLst>
      <p:ext uri="{BB962C8B-B14F-4D97-AF65-F5344CB8AC3E}">
        <p14:creationId xmlns:p14="http://schemas.microsoft.com/office/powerpoint/2010/main" val="4240269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B28EE-0731-4FE2-9881-0E820B950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Combined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346ED-52A0-4637-87B4-D4DC23A2E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Appraisers will typically use at least two of the three main approaches (Sales Comparison, Income, Discounted Cash Flow)</a:t>
            </a:r>
          </a:p>
          <a:p>
            <a:r>
              <a:rPr lang="en-US" dirty="0"/>
              <a:t>Not only will they average the approaches, but they will use them as a check against each other.</a:t>
            </a:r>
          </a:p>
          <a:p>
            <a:pPr lvl="1"/>
            <a:r>
              <a:rPr lang="en-US" dirty="0"/>
              <a:t>If the approaches yield wildly different results, they probably need to be reevaluated.</a:t>
            </a:r>
          </a:p>
        </p:txBody>
      </p:sp>
    </p:spTree>
    <p:extLst>
      <p:ext uri="{BB962C8B-B14F-4D97-AF65-F5344CB8AC3E}">
        <p14:creationId xmlns:p14="http://schemas.microsoft.com/office/powerpoint/2010/main" val="1078219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919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946FA-697A-41DF-8F7D-2E6384A4B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Three Specific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FA362-141B-4448-A536-A15BA7703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Gross Income Multiplier</a:t>
            </a:r>
          </a:p>
          <a:p>
            <a:r>
              <a:rPr lang="en-US" dirty="0"/>
              <a:t>Direct Capitalization</a:t>
            </a:r>
          </a:p>
          <a:p>
            <a:r>
              <a:rPr lang="en-US" dirty="0"/>
              <a:t>Discounted Present Value</a:t>
            </a:r>
          </a:p>
        </p:txBody>
      </p:sp>
    </p:spTree>
    <p:extLst>
      <p:ext uri="{BB962C8B-B14F-4D97-AF65-F5344CB8AC3E}">
        <p14:creationId xmlns:p14="http://schemas.microsoft.com/office/powerpoint/2010/main" val="2120862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A2A09-D42C-47C6-A34A-D395E814C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Appraisal and Investment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EAA25-1E6F-4129-B228-4D8F48CC4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Direct Capitalization and Discounted Present Value are both used by investors as well as appraisers</a:t>
            </a:r>
          </a:p>
          <a:p>
            <a:pPr lvl="1"/>
            <a:r>
              <a:rPr lang="en-US" dirty="0"/>
              <a:t>They may arrive at very different values because of different assumptions used in the models</a:t>
            </a:r>
          </a:p>
          <a:p>
            <a:pPr lvl="1"/>
            <a:r>
              <a:rPr lang="en-US" dirty="0"/>
              <a:t>Appraisers will naturally be conservative and use numbers that can be backed up by current numbers in the appraised or similar properties.</a:t>
            </a:r>
          </a:p>
          <a:p>
            <a:pPr lvl="1"/>
            <a:r>
              <a:rPr lang="en-US" dirty="0"/>
              <a:t>The investor will know what is planned for the property and will project how those changes will affect future cash flows.</a:t>
            </a:r>
          </a:p>
          <a:p>
            <a:pPr lvl="2"/>
            <a:r>
              <a:rPr lang="en-US" dirty="0"/>
              <a:t>Investors have to be careful not to overestimate their abilities</a:t>
            </a:r>
          </a:p>
        </p:txBody>
      </p:sp>
    </p:spTree>
    <p:extLst>
      <p:ext uri="{BB962C8B-B14F-4D97-AF65-F5344CB8AC3E}">
        <p14:creationId xmlns:p14="http://schemas.microsoft.com/office/powerpoint/2010/main" val="1289126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606A8-89C3-4E8B-8980-CDDA4F29C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Gross Income Multiplier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95C4B-AB92-4319-B2C3-613326845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approach focuses on the current income of the property.</a:t>
            </a:r>
          </a:p>
          <a:p>
            <a:r>
              <a:rPr lang="en-US" dirty="0"/>
              <a:t>A multiplier is calculated for comparable properties</a:t>
            </a:r>
          </a:p>
          <a:p>
            <a:pPr lvl="1"/>
            <a:r>
              <a:rPr lang="en-US" dirty="0"/>
              <a:t>The multiplier is:</a:t>
            </a:r>
          </a:p>
          <a:p>
            <a:pPr lvl="2"/>
            <a:r>
              <a:rPr lang="en-US" dirty="0"/>
              <a:t>Multiplier = Sales Price/Gross Income</a:t>
            </a:r>
          </a:p>
          <a:p>
            <a:pPr lvl="2"/>
            <a:r>
              <a:rPr lang="en-US" dirty="0"/>
              <a:t>Gross Income may mean potential gross income or effective gross income</a:t>
            </a:r>
          </a:p>
          <a:p>
            <a:pPr lvl="3"/>
            <a:r>
              <a:rPr lang="en-US" dirty="0"/>
              <a:t>Potential Gross Income is based on fully occupied space</a:t>
            </a:r>
          </a:p>
          <a:p>
            <a:pPr lvl="3"/>
            <a:r>
              <a:rPr lang="en-US" dirty="0"/>
              <a:t>Effective Gross income subtracts vacancies</a:t>
            </a:r>
          </a:p>
        </p:txBody>
      </p:sp>
    </p:spTree>
    <p:extLst>
      <p:ext uri="{BB962C8B-B14F-4D97-AF65-F5344CB8AC3E}">
        <p14:creationId xmlns:p14="http://schemas.microsoft.com/office/powerpoint/2010/main" val="3650483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1D447-0C23-405A-A6CB-5190DCF72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of Multiplier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00B7B-8225-405E-B1D7-F981D13E2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Multipliers for several properties are averaged and adjusted to reflect any property differences or changes in market conditions.</a:t>
            </a:r>
          </a:p>
          <a:p>
            <a:pPr lvl="1"/>
            <a:r>
              <a:rPr lang="en-US" dirty="0"/>
              <a:t>Appraiser judgement again</a:t>
            </a:r>
          </a:p>
          <a:p>
            <a:r>
              <a:rPr lang="en-US" dirty="0"/>
              <a:t>The multiplier is applied to the current income of the appraised property to estimate the property value.</a:t>
            </a:r>
          </a:p>
          <a:p>
            <a:pPr lvl="1"/>
            <a:r>
              <a:rPr lang="en-US" dirty="0"/>
              <a:t>Multiplier*Gross Income of appraised property = Estimated Property Value</a:t>
            </a:r>
          </a:p>
          <a:p>
            <a:pPr lvl="2"/>
            <a:r>
              <a:rPr lang="en-US" dirty="0"/>
              <a:t>“Gross Income” should be the same type of income used to compute the multiplier from similar properties</a:t>
            </a:r>
          </a:p>
        </p:txBody>
      </p:sp>
    </p:spTree>
    <p:extLst>
      <p:ext uri="{BB962C8B-B14F-4D97-AF65-F5344CB8AC3E}">
        <p14:creationId xmlns:p14="http://schemas.microsoft.com/office/powerpoint/2010/main" val="214862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A100C-FFDA-44C7-8A10-9A901ECEE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Direct Capitalization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6B056-86A6-4EF2-BFAB-DB29373B05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direct capitalization method is identical to the Gross Income Multiplier, except Net Income is used instead of Gross Income.</a:t>
            </a:r>
          </a:p>
          <a:p>
            <a:pPr lvl="1"/>
            <a:r>
              <a:rPr lang="en-US" dirty="0"/>
              <a:t>“NIM” = Sales Price/NOI</a:t>
            </a:r>
          </a:p>
          <a:p>
            <a:pPr lvl="2"/>
            <a:r>
              <a:rPr lang="en-US" dirty="0"/>
              <a:t>NIM is in parentheses because it is my own made up word to illustrate that this is exactly the same as the gross multiplier approach.</a:t>
            </a:r>
          </a:p>
          <a:p>
            <a:pPr lvl="2"/>
            <a:r>
              <a:rPr lang="en-US" dirty="0"/>
              <a:t>But nobody actually calculates it this way, instead they use cap rates.</a:t>
            </a:r>
          </a:p>
        </p:txBody>
      </p:sp>
    </p:spTree>
    <p:extLst>
      <p:ext uri="{BB962C8B-B14F-4D97-AF65-F5344CB8AC3E}">
        <p14:creationId xmlns:p14="http://schemas.microsoft.com/office/powerpoint/2010/main" val="3439099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87D1D-DBD0-4CEA-8BFA-2C4578948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Capitalization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CCB09-5EE2-408F-91AF-FD0BDEBF5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 known as Cap Rate</a:t>
            </a:r>
          </a:p>
          <a:p>
            <a:pPr lvl="1"/>
            <a:r>
              <a:rPr lang="en-US" dirty="0"/>
              <a:t>This is a huge term.  If you are involved in commercial real estate you will hear this term.  A lot.</a:t>
            </a:r>
          </a:p>
          <a:p>
            <a:pPr lvl="2"/>
            <a:r>
              <a:rPr lang="en-US" dirty="0"/>
              <a:t>And you will feel like an idiot of you don’t know what it means</a:t>
            </a:r>
          </a:p>
          <a:p>
            <a:r>
              <a:rPr lang="en-US" dirty="0"/>
              <a:t>Cap Rate = NOI/Price</a:t>
            </a:r>
          </a:p>
          <a:p>
            <a:pPr lvl="1"/>
            <a:r>
              <a:rPr lang="en-US" dirty="0"/>
              <a:t>Or the inverse of the direct capitalization multiplier using net operating income.</a:t>
            </a:r>
          </a:p>
        </p:txBody>
      </p:sp>
    </p:spTree>
    <p:extLst>
      <p:ext uri="{BB962C8B-B14F-4D97-AF65-F5344CB8AC3E}">
        <p14:creationId xmlns:p14="http://schemas.microsoft.com/office/powerpoint/2010/main" val="2816794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8910D-4C90-41B3-9A8C-BCE3A335B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Cap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46EBC-E96C-4745-8602-46CB427BE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Cap Rate is used extensively by investors to evaluate investment properties.</a:t>
            </a:r>
          </a:p>
          <a:p>
            <a:pPr lvl="1"/>
            <a:r>
              <a:rPr lang="en-US" dirty="0"/>
              <a:t>It is often used as a shorthand to describe market conditions, or whether a particular property is over or under priced.</a:t>
            </a:r>
          </a:p>
          <a:p>
            <a:pPr lvl="2"/>
            <a:r>
              <a:rPr lang="en-US" dirty="0"/>
              <a:t>High cap rates = relatively low property values</a:t>
            </a:r>
          </a:p>
          <a:p>
            <a:pPr lvl="2"/>
            <a:r>
              <a:rPr lang="en-US" dirty="0"/>
              <a:t>Low cap rates = relatively high property values</a:t>
            </a:r>
          </a:p>
          <a:p>
            <a:r>
              <a:rPr lang="en-US" dirty="0"/>
              <a:t>Property can be appraised by calculating the cap rate for comparable properties when they were sold and averaging.</a:t>
            </a:r>
          </a:p>
          <a:p>
            <a:pPr lvl="1"/>
            <a:r>
              <a:rPr lang="en-US" dirty="0"/>
              <a:t>The appraised property is valued by:</a:t>
            </a:r>
          </a:p>
          <a:p>
            <a:pPr lvl="2"/>
            <a:r>
              <a:rPr lang="en-US" dirty="0"/>
              <a:t>Value = NOI/(Cap Rate)</a:t>
            </a:r>
          </a:p>
          <a:p>
            <a:pPr lvl="2"/>
            <a:r>
              <a:rPr lang="en-US" dirty="0"/>
              <a:t>Again, this is just the inverse of the gross multiplier procedure</a:t>
            </a:r>
          </a:p>
          <a:p>
            <a:r>
              <a:rPr lang="en-US" dirty="0"/>
              <a:t>This method is more appropriate when there may be differing cost structures between properties.</a:t>
            </a:r>
          </a:p>
          <a:p>
            <a:pPr lvl="1"/>
            <a:r>
              <a:rPr lang="en-US" dirty="0"/>
              <a:t>Which realistically means it should probably be preferred most of the time.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803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8C39C-0F18-4144-952C-EE9E52F82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 of Multipliers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35B2B-096E-422D-861F-4F92012B7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be properly used, the properties need to be truly comparable.</a:t>
            </a:r>
          </a:p>
          <a:p>
            <a:r>
              <a:rPr lang="en-US" dirty="0"/>
              <a:t>No projections of future cash flows are made</a:t>
            </a:r>
          </a:p>
          <a:p>
            <a:pPr lvl="1"/>
            <a:r>
              <a:rPr lang="en-US" dirty="0"/>
              <a:t>If they are expected to change, the actual value of the property may be substantially different.</a:t>
            </a:r>
          </a:p>
          <a:p>
            <a:r>
              <a:rPr lang="en-US" dirty="0"/>
              <a:t>Averaging</a:t>
            </a:r>
          </a:p>
          <a:p>
            <a:pPr lvl="1"/>
            <a:r>
              <a:rPr lang="en-US" dirty="0"/>
              <a:t>With all of the appraisal methods, how the results are averaged is again up to the appraiser</a:t>
            </a:r>
          </a:p>
          <a:p>
            <a:pPr lvl="2"/>
            <a:r>
              <a:rPr lang="en-US" dirty="0"/>
              <a:t>Weighted averaging is quite common.</a:t>
            </a:r>
          </a:p>
        </p:txBody>
      </p:sp>
    </p:spTree>
    <p:extLst>
      <p:ext uri="{BB962C8B-B14F-4D97-AF65-F5344CB8AC3E}">
        <p14:creationId xmlns:p14="http://schemas.microsoft.com/office/powerpoint/2010/main" val="3040148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6535</TotalTime>
  <Words>889</Words>
  <Application>Microsoft Office PowerPoint</Application>
  <PresentationFormat>Widescreen</PresentationFormat>
  <Paragraphs>80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Income Approach</vt:lpstr>
      <vt:lpstr>Three Specific Approaches</vt:lpstr>
      <vt:lpstr>Appraisal and Investment</vt:lpstr>
      <vt:lpstr>Gross Income Multiplier</vt:lpstr>
      <vt:lpstr>Application of Multiplier</vt:lpstr>
      <vt:lpstr>Direct Capitalization</vt:lpstr>
      <vt:lpstr>Capitalization Rate</vt:lpstr>
      <vt:lpstr>Cap Rate</vt:lpstr>
      <vt:lpstr>Use of Multipliers</vt:lpstr>
      <vt:lpstr>Discounted Cash Flow</vt:lpstr>
      <vt:lpstr>Issues</vt:lpstr>
      <vt:lpstr>Estimating Sales Price</vt:lpstr>
      <vt:lpstr>Combined Approaches</vt:lpstr>
      <vt:lpstr>PowerPoint Presentation</vt:lpstr>
    </vt:vector>
  </TitlesOfParts>
  <Company>University of Oklahoma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Simin Pulat</dc:creator>
  <cp:lastModifiedBy>Chris</cp:lastModifiedBy>
  <cp:revision>176</cp:revision>
  <dcterms:created xsi:type="dcterms:W3CDTF">2015-01-14T19:18:41Z</dcterms:created>
  <dcterms:modified xsi:type="dcterms:W3CDTF">2020-08-11T23:08:37Z</dcterms:modified>
</cp:coreProperties>
</file>