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65" r:id="rId3"/>
    <p:sldId id="266" r:id="rId4"/>
    <p:sldId id="267" r:id="rId5"/>
    <p:sldId id="268" r:id="rId6"/>
    <p:sldId id="279" r:id="rId7"/>
    <p:sldId id="269" r:id="rId8"/>
    <p:sldId id="270" r:id="rId9"/>
    <p:sldId id="278" r:id="rId10"/>
    <p:sldId id="271" r:id="rId11"/>
    <p:sldId id="272" r:id="rId12"/>
    <p:sldId id="273" r:id="rId13"/>
    <p:sldId id="274" r:id="rId14"/>
    <p:sldId id="275" r:id="rId15"/>
    <p:sldId id="276" r:id="rId16"/>
    <p:sldId id="277" r:id="rId17"/>
    <p:sldId id="25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21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9"/>
    <p:restoredTop sz="93365"/>
  </p:normalViewPr>
  <p:slideViewPr>
    <p:cSldViewPr snapToGrid="0" snapToObjects="1">
      <p:cViewPr varScale="1">
        <p:scale>
          <a:sx n="63" d="100"/>
          <a:sy n="63" d="100"/>
        </p:scale>
        <p:origin x="84" y="9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DBC51B-E83A-9B4A-8AA0-262718822A86}" type="datetimeFigureOut">
              <a:rPr lang="en-US" smtClean="0"/>
              <a:t>8/21/2020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A29A73-2F6E-0248-9DBE-6A25E1137697}" type="slidenum">
              <a:rPr lang="en-US" smtClean="0"/>
              <a:t>‹#›</a:t>
            </a:fld>
            <a:endParaRPr lang="en-US" dirty="0"/>
          </a:p>
        </p:txBody>
      </p:sp>
    </p:spTree>
    <p:extLst>
      <p:ext uri="{BB962C8B-B14F-4D97-AF65-F5344CB8AC3E}">
        <p14:creationId xmlns:p14="http://schemas.microsoft.com/office/powerpoint/2010/main" val="874205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914400" y="1561116"/>
            <a:ext cx="10363200" cy="1470025"/>
          </a:xfrm>
          <a:prstGeom prst="rect">
            <a:avLst/>
          </a:prstGeom>
        </p:spPr>
        <p:txBody>
          <a:bodyPr/>
          <a:lstStyle>
            <a:lvl1pPr>
              <a:defRPr baseline="0">
                <a:solidFill>
                  <a:srgbClr val="A32136"/>
                </a:solidFill>
              </a:defRPr>
            </a:lvl1pPr>
          </a:lstStyle>
          <a:p>
            <a:r>
              <a:rPr lang="en-US" dirty="0"/>
              <a:t>Your Video Title Goes Here</a:t>
            </a:r>
          </a:p>
        </p:txBody>
      </p:sp>
      <p:sp>
        <p:nvSpPr>
          <p:cNvPr id="3" name="Subtitle 2"/>
          <p:cNvSpPr>
            <a:spLocks noGrp="1"/>
          </p:cNvSpPr>
          <p:nvPr>
            <p:ph type="subTitle" idx="1" hasCustomPrompt="1"/>
          </p:nvPr>
        </p:nvSpPr>
        <p:spPr>
          <a:xfrm>
            <a:off x="1828800" y="3246821"/>
            <a:ext cx="8534400" cy="17526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Course Number &amp; Course Title </a:t>
            </a:r>
          </a:p>
          <a:p>
            <a:r>
              <a:rPr lang="en-US" dirty="0"/>
              <a:t>Your Title/Name</a:t>
            </a:r>
          </a:p>
        </p:txBody>
      </p:sp>
    </p:spTree>
    <p:extLst>
      <p:ext uri="{BB962C8B-B14F-4D97-AF65-F5344CB8AC3E}">
        <p14:creationId xmlns:p14="http://schemas.microsoft.com/office/powerpoint/2010/main" val="3395231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a:prstGeom prst="rect">
            <a:avLst/>
          </a:prstGeom>
        </p:spPr>
        <p:txBody>
          <a:bodyPr/>
          <a:lstStyle>
            <a:lvl1pPr>
              <a:defRPr>
                <a:solidFill>
                  <a:srgbClr val="A32136"/>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234967"/>
            <a:ext cx="10972800" cy="430924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F9564F-DD36-FC4A-B607-38841CBD4D27}"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410363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260810"/>
          </a:xfrm>
          <a:prstGeom prst="rect">
            <a:avLst/>
          </a:prstGeom>
        </p:spPr>
        <p:txBody>
          <a:bodyPr vert="eaVert"/>
          <a:lstStyle>
            <a:lvl1pPr>
              <a:defRPr>
                <a:solidFill>
                  <a:srgbClr val="A32136"/>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26081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DF9564F-DD36-FC4A-B607-38841CBD4D27}"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323690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a:prstGeom prst="rect">
            <a:avLst/>
          </a:prstGeom>
        </p:spPr>
        <p:txBody>
          <a:bodyPr/>
          <a:lstStyle>
            <a:lvl1pPr>
              <a:defRPr>
                <a:solidFill>
                  <a:srgbClr val="A32136"/>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DF9564F-DD36-FC4A-B607-38841CBD4D27}"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3088393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179177"/>
            <a:ext cx="10363200" cy="1362075"/>
          </a:xfrm>
          <a:prstGeom prst="rect">
            <a:avLst/>
          </a:prstGeom>
        </p:spPr>
        <p:txBody>
          <a:bodyPr anchor="t"/>
          <a:lstStyle>
            <a:lvl1pPr algn="l">
              <a:defRPr sz="4000" b="1" cap="all">
                <a:solidFill>
                  <a:srgbClr val="A32136"/>
                </a:solidFill>
              </a:defRPr>
            </a:lvl1pPr>
          </a:lstStyle>
          <a:p>
            <a:r>
              <a:rPr lang="en-US" dirty="0"/>
              <a:t>Click to edit Master title style</a:t>
            </a:r>
          </a:p>
        </p:txBody>
      </p:sp>
      <p:sp>
        <p:nvSpPr>
          <p:cNvPr id="3" name="Text Placeholder 2"/>
          <p:cNvSpPr>
            <a:spLocks noGrp="1"/>
          </p:cNvSpPr>
          <p:nvPr>
            <p:ph type="body" idx="1"/>
          </p:nvPr>
        </p:nvSpPr>
        <p:spPr>
          <a:xfrm>
            <a:off x="963084" y="2565128"/>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F9564F-DD36-FC4A-B607-38841CBD4D27}"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1535811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a:prstGeom prst="rect">
            <a:avLst/>
          </a:prstGeom>
        </p:spPr>
        <p:txBody>
          <a:bodyPr/>
          <a:lstStyle>
            <a:lvl1pPr>
              <a:defRPr>
                <a:solidFill>
                  <a:srgbClr val="A32136"/>
                </a:solidFill>
              </a:defRPr>
            </a:lvl1pPr>
          </a:lstStyle>
          <a:p>
            <a:r>
              <a:rPr lang="en-US" dirty="0"/>
              <a:t>Click to edit Master title style</a:t>
            </a:r>
          </a:p>
        </p:txBody>
      </p:sp>
      <p:sp>
        <p:nvSpPr>
          <p:cNvPr id="3" name="Content Placeholder 2"/>
          <p:cNvSpPr>
            <a:spLocks noGrp="1"/>
          </p:cNvSpPr>
          <p:nvPr>
            <p:ph sz="half" idx="1"/>
          </p:nvPr>
        </p:nvSpPr>
        <p:spPr>
          <a:xfrm>
            <a:off x="609600" y="1261242"/>
            <a:ext cx="5384800" cy="44143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61242"/>
            <a:ext cx="5384800" cy="44143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F9564F-DD36-FC4A-B607-38841CBD4D27}" type="datetimeFigureOut">
              <a:rPr lang="en-US" smtClean="0"/>
              <a:t>8/21/2020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880547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a:prstGeom prst="rect">
            <a:avLst/>
          </a:prstGeom>
        </p:spPr>
        <p:txBody>
          <a:bodyPr/>
          <a:lstStyle>
            <a:lvl1pPr>
              <a:defRPr>
                <a:solidFill>
                  <a:srgbClr val="A32136"/>
                </a:solidFill>
              </a:defRPr>
            </a:lvl1pPr>
          </a:lstStyle>
          <a:p>
            <a:r>
              <a:rPr lang="en-US" dirty="0"/>
              <a:t>Click to edit Master title style</a:t>
            </a:r>
          </a:p>
        </p:txBody>
      </p:sp>
      <p:sp>
        <p:nvSpPr>
          <p:cNvPr id="3" name="Text Placeholder 2"/>
          <p:cNvSpPr>
            <a:spLocks noGrp="1"/>
          </p:cNvSpPr>
          <p:nvPr>
            <p:ph type="body" idx="1"/>
          </p:nvPr>
        </p:nvSpPr>
        <p:spPr>
          <a:xfrm>
            <a:off x="609600" y="1215232"/>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854994"/>
            <a:ext cx="5386917" cy="38118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15232"/>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54994"/>
            <a:ext cx="5389033" cy="38118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DF9564F-DD36-FC4A-B607-38841CBD4D27}" type="datetimeFigureOut">
              <a:rPr lang="en-US" smtClean="0"/>
              <a:t>8/21/2020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173279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a:prstGeom prst="rect">
            <a:avLst/>
          </a:prstGeom>
        </p:spPr>
        <p:txBody>
          <a:bodyPr/>
          <a:lstStyle>
            <a:lvl1pPr>
              <a:defRPr>
                <a:solidFill>
                  <a:srgbClr val="A32136"/>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7DF9564F-DD36-FC4A-B607-38841CBD4D27}" type="datetimeFigureOut">
              <a:rPr lang="en-US" smtClean="0"/>
              <a:t>8/21/2020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2141347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F9564F-DD36-FC4A-B607-38841CBD4D27}" type="datetimeFigureOut">
              <a:rPr lang="en-US" smtClean="0"/>
              <a:t>8/21/2020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2769467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solidFill>
                  <a:srgbClr val="A32136"/>
                </a:solidFill>
              </a:defRPr>
            </a:lvl1pPr>
          </a:lstStyle>
          <a:p>
            <a:r>
              <a:rPr lang="en-US" dirty="0"/>
              <a:t>Click to edit Master title style</a:t>
            </a:r>
          </a:p>
        </p:txBody>
      </p:sp>
      <p:sp>
        <p:nvSpPr>
          <p:cNvPr id="3" name="Content Placeholder 2"/>
          <p:cNvSpPr>
            <a:spLocks noGrp="1"/>
          </p:cNvSpPr>
          <p:nvPr>
            <p:ph idx="1"/>
          </p:nvPr>
        </p:nvSpPr>
        <p:spPr>
          <a:xfrm>
            <a:off x="4766733" y="273051"/>
            <a:ext cx="6815667" cy="5428813"/>
          </a:xfrm>
        </p:spPr>
        <p:txBody>
          <a:bodyPr/>
          <a:lstStyle>
            <a:lvl1pPr>
              <a:defRPr sz="2800"/>
            </a:lvl1pPr>
            <a:lvl2pPr>
              <a:defRPr sz="26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266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DF9564F-DD36-FC4A-B607-38841CBD4D27}" type="datetimeFigureOut">
              <a:rPr lang="en-US" smtClean="0"/>
              <a:t>8/21/2020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2600662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704255"/>
            <a:ext cx="7315200" cy="566738"/>
          </a:xfrm>
          <a:prstGeom prst="rect">
            <a:avLst/>
          </a:prstGeom>
        </p:spPr>
        <p:txBody>
          <a:bodyPr anchor="b"/>
          <a:lstStyle>
            <a:lvl1pPr algn="l">
              <a:defRPr sz="2000" b="1">
                <a:solidFill>
                  <a:srgbClr val="A32136"/>
                </a:solidFill>
              </a:defRPr>
            </a:lvl1pPr>
          </a:lstStyle>
          <a:p>
            <a:r>
              <a:rPr lang="en-US" dirty="0"/>
              <a:t>Click to edit Master title style</a:t>
            </a:r>
          </a:p>
        </p:txBody>
      </p:sp>
      <p:sp>
        <p:nvSpPr>
          <p:cNvPr id="3" name="Picture Placeholder 2"/>
          <p:cNvSpPr>
            <a:spLocks noGrp="1"/>
          </p:cNvSpPr>
          <p:nvPr>
            <p:ph type="pic" idx="1"/>
          </p:nvPr>
        </p:nvSpPr>
        <p:spPr>
          <a:xfrm>
            <a:off x="2389717" y="411327"/>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4722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F9564F-DD36-FC4A-B607-38841CBD4D27}" type="datetimeFigureOut">
              <a:rPr lang="en-US" smtClean="0"/>
              <a:t>8/21/2020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261026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0" y="1234967"/>
            <a:ext cx="10972800" cy="4335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856368" y="6356351"/>
            <a:ext cx="172603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F9564F-DD36-FC4A-B607-38841CBD4D27}" type="datetimeFigureOut">
              <a:rPr lang="en-US" smtClean="0"/>
              <a:pPr/>
              <a:t>8/21/2020</a:t>
            </a:fld>
            <a:endParaRPr lang="en-US" dirty="0"/>
          </a:p>
        </p:txBody>
      </p:sp>
      <p:sp>
        <p:nvSpPr>
          <p:cNvPr id="5" name="Footer Placeholder 4"/>
          <p:cNvSpPr>
            <a:spLocks noGrp="1"/>
          </p:cNvSpPr>
          <p:nvPr>
            <p:ph type="ftr" sz="quarter" idx="3"/>
          </p:nvPr>
        </p:nvSpPr>
        <p:spPr>
          <a:xfrm>
            <a:off x="7018576" y="6356351"/>
            <a:ext cx="26544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856368" y="5839591"/>
            <a:ext cx="172603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961AB-7138-4C41-A438-15E3BCDB0A75}" type="slidenum">
              <a:rPr lang="en-US" smtClean="0"/>
              <a:t>‹#›</a:t>
            </a:fld>
            <a:endParaRPr lang="en-US" dirty="0"/>
          </a:p>
        </p:txBody>
      </p:sp>
      <p:sp>
        <p:nvSpPr>
          <p:cNvPr id="7" name="Title Placeholder 6"/>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11926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000" kern="1200">
          <a:solidFill>
            <a:srgbClr val="A32136"/>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Legal Fundamentals of Mortgages</a:t>
            </a:r>
          </a:p>
        </p:txBody>
      </p:sp>
      <p:sp>
        <p:nvSpPr>
          <p:cNvPr id="3" name="Subtitle 2"/>
          <p:cNvSpPr>
            <a:spLocks noGrp="1"/>
          </p:cNvSpPr>
          <p:nvPr>
            <p:ph type="subTitle" idx="1"/>
          </p:nvPr>
        </p:nvSpPr>
        <p:spPr/>
        <p:txBody>
          <a:bodyPr/>
          <a:lstStyle/>
          <a:p>
            <a:endParaRPr lang="en-US" dirty="0">
              <a:solidFill>
                <a:schemeClr val="tx1"/>
              </a:solidFill>
            </a:endParaRPr>
          </a:p>
        </p:txBody>
      </p:sp>
    </p:spTree>
    <p:extLst>
      <p:ext uri="{BB962C8B-B14F-4D97-AF65-F5344CB8AC3E}">
        <p14:creationId xmlns:p14="http://schemas.microsoft.com/office/powerpoint/2010/main" val="3422080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9ECDA-4DB8-4EAF-B066-0D8D9B8A80B0}"/>
              </a:ext>
            </a:extLst>
          </p:cNvPr>
          <p:cNvSpPr>
            <a:spLocks noGrp="1"/>
          </p:cNvSpPr>
          <p:nvPr>
            <p:ph type="title"/>
          </p:nvPr>
        </p:nvSpPr>
        <p:spPr/>
        <p:txBody>
          <a:bodyPr>
            <a:normAutofit fontScale="90000"/>
          </a:bodyPr>
          <a:lstStyle/>
          <a:p>
            <a:r>
              <a:rPr lang="en-US" dirty="0"/>
              <a:t>Assumption of Mortgage</a:t>
            </a:r>
          </a:p>
        </p:txBody>
      </p:sp>
      <p:sp>
        <p:nvSpPr>
          <p:cNvPr id="3" name="Content Placeholder 2">
            <a:extLst>
              <a:ext uri="{FF2B5EF4-FFF2-40B4-BE49-F238E27FC236}">
                <a16:creationId xmlns:a16="http://schemas.microsoft.com/office/drawing/2014/main" id="{5295F23B-E256-4E9B-A242-CEFF4F14902A}"/>
              </a:ext>
            </a:extLst>
          </p:cNvPr>
          <p:cNvSpPr>
            <a:spLocks noGrp="1"/>
          </p:cNvSpPr>
          <p:nvPr>
            <p:ph idx="1"/>
          </p:nvPr>
        </p:nvSpPr>
        <p:spPr/>
        <p:txBody>
          <a:bodyPr>
            <a:normAutofit fontScale="92500" lnSpcReduction="20000"/>
          </a:bodyPr>
          <a:lstStyle/>
          <a:p>
            <a:r>
              <a:rPr lang="en-US" dirty="0"/>
              <a:t>Basically, the assumption of a mortgage occurs when someone buys a property and agrees to make the remaining payments on an existing loan.</a:t>
            </a:r>
          </a:p>
          <a:p>
            <a:pPr lvl="1"/>
            <a:r>
              <a:rPr lang="en-US" dirty="0"/>
              <a:t>It is at least somewhat rare, and many mortgages explicitly prohibit loan assumptions.</a:t>
            </a:r>
          </a:p>
          <a:p>
            <a:pPr lvl="2"/>
            <a:r>
              <a:rPr lang="en-US" dirty="0"/>
              <a:t>Lenders like to approve their borrowers.</a:t>
            </a:r>
          </a:p>
          <a:p>
            <a:pPr lvl="1"/>
            <a:r>
              <a:rPr lang="en-US" dirty="0"/>
              <a:t>Release of Grantor</a:t>
            </a:r>
          </a:p>
          <a:p>
            <a:pPr lvl="2"/>
            <a:r>
              <a:rPr lang="en-US" dirty="0"/>
              <a:t>If an assumption is permitted, the person selling the property (the Grantor) should seek a release from the existing lender.</a:t>
            </a:r>
          </a:p>
          <a:p>
            <a:pPr lvl="3"/>
            <a:r>
              <a:rPr lang="en-US" dirty="0"/>
              <a:t>Otherwise, the grantor is still liable on the loan.</a:t>
            </a:r>
          </a:p>
          <a:p>
            <a:pPr lvl="3"/>
            <a:r>
              <a:rPr lang="en-US" dirty="0"/>
              <a:t>If the new buyer doesn’t pay, the lender can look to the grantor for payment if the grantor has not been released.</a:t>
            </a:r>
          </a:p>
        </p:txBody>
      </p:sp>
    </p:spTree>
    <p:extLst>
      <p:ext uri="{BB962C8B-B14F-4D97-AF65-F5344CB8AC3E}">
        <p14:creationId xmlns:p14="http://schemas.microsoft.com/office/powerpoint/2010/main" val="1595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7A408-2F2F-4254-B6DF-7C4BB667C095}"/>
              </a:ext>
            </a:extLst>
          </p:cNvPr>
          <p:cNvSpPr>
            <a:spLocks noGrp="1"/>
          </p:cNvSpPr>
          <p:nvPr>
            <p:ph type="title"/>
          </p:nvPr>
        </p:nvSpPr>
        <p:spPr/>
        <p:txBody>
          <a:bodyPr>
            <a:normAutofit fontScale="90000"/>
          </a:bodyPr>
          <a:lstStyle/>
          <a:p>
            <a:r>
              <a:rPr lang="en-US" dirty="0"/>
              <a:t>Acquiring Subject to the Mortgage</a:t>
            </a:r>
          </a:p>
        </p:txBody>
      </p:sp>
      <p:sp>
        <p:nvSpPr>
          <p:cNvPr id="3" name="Content Placeholder 2">
            <a:extLst>
              <a:ext uri="{FF2B5EF4-FFF2-40B4-BE49-F238E27FC236}">
                <a16:creationId xmlns:a16="http://schemas.microsoft.com/office/drawing/2014/main" id="{BE7CEBE7-A66B-4698-8AAC-F48B6E24AC94}"/>
              </a:ext>
            </a:extLst>
          </p:cNvPr>
          <p:cNvSpPr>
            <a:spLocks noGrp="1"/>
          </p:cNvSpPr>
          <p:nvPr>
            <p:ph idx="1"/>
          </p:nvPr>
        </p:nvSpPr>
        <p:spPr/>
        <p:txBody>
          <a:bodyPr>
            <a:normAutofit fontScale="92500" lnSpcReduction="20000"/>
          </a:bodyPr>
          <a:lstStyle/>
          <a:p>
            <a:r>
              <a:rPr lang="en-US" dirty="0"/>
              <a:t>Again, this is pretty rare.</a:t>
            </a:r>
          </a:p>
          <a:p>
            <a:r>
              <a:rPr lang="en-US" dirty="0"/>
              <a:t>The buyer (grantee) will make payments on the existing mortgage as long as they want.</a:t>
            </a:r>
          </a:p>
          <a:p>
            <a:pPr lvl="1"/>
            <a:r>
              <a:rPr lang="en-US" dirty="0"/>
              <a:t>When and if they stop making those payments, the grantor is still liable to the original lender.</a:t>
            </a:r>
          </a:p>
          <a:p>
            <a:pPr lvl="1"/>
            <a:r>
              <a:rPr lang="en-US" dirty="0"/>
              <a:t>The grantee will lose the property to the grantor if they stop paying the loan, and this is the only thing keeping them making payments.</a:t>
            </a:r>
          </a:p>
          <a:p>
            <a:pPr lvl="2"/>
            <a:r>
              <a:rPr lang="en-US" dirty="0"/>
              <a:t>The grantor could be notified when the grantee stops making payments, and if possible the grantor could resume those payments.</a:t>
            </a:r>
          </a:p>
          <a:p>
            <a:pPr lvl="2"/>
            <a:r>
              <a:rPr lang="en-US" dirty="0"/>
              <a:t>The more equity the grantee has in the property, the less likely they are to stop making payments.</a:t>
            </a:r>
          </a:p>
        </p:txBody>
      </p:sp>
    </p:spTree>
    <p:extLst>
      <p:ext uri="{BB962C8B-B14F-4D97-AF65-F5344CB8AC3E}">
        <p14:creationId xmlns:p14="http://schemas.microsoft.com/office/powerpoint/2010/main" val="371844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0F9D0-1F92-47E7-AD55-A80C19C03F77}"/>
              </a:ext>
            </a:extLst>
          </p:cNvPr>
          <p:cNvSpPr>
            <a:spLocks noGrp="1"/>
          </p:cNvSpPr>
          <p:nvPr>
            <p:ph type="title"/>
          </p:nvPr>
        </p:nvSpPr>
        <p:spPr/>
        <p:txBody>
          <a:bodyPr>
            <a:normAutofit fontScale="90000"/>
          </a:bodyPr>
          <a:lstStyle/>
          <a:p>
            <a:r>
              <a:rPr lang="en-US" dirty="0"/>
              <a:t>Recording and Mortgages</a:t>
            </a:r>
          </a:p>
        </p:txBody>
      </p:sp>
      <p:sp>
        <p:nvSpPr>
          <p:cNvPr id="3" name="Content Placeholder 2">
            <a:extLst>
              <a:ext uri="{FF2B5EF4-FFF2-40B4-BE49-F238E27FC236}">
                <a16:creationId xmlns:a16="http://schemas.microsoft.com/office/drawing/2014/main" id="{038095A9-D1C6-423C-A124-009BBB65B07C}"/>
              </a:ext>
            </a:extLst>
          </p:cNvPr>
          <p:cNvSpPr>
            <a:spLocks noGrp="1"/>
          </p:cNvSpPr>
          <p:nvPr>
            <p:ph idx="1"/>
          </p:nvPr>
        </p:nvSpPr>
        <p:spPr/>
        <p:txBody>
          <a:bodyPr/>
          <a:lstStyle/>
          <a:p>
            <a:r>
              <a:rPr lang="en-US" dirty="0"/>
              <a:t>In order to be enforceable against other claims, a mortgage must be recorded.</a:t>
            </a:r>
          </a:p>
          <a:p>
            <a:pPr lvl="1"/>
            <a:r>
              <a:rPr lang="en-US" dirty="0"/>
              <a:t>It can be enforceable against the borrower even if it is not recorded, but not against anyone else who has a claim.</a:t>
            </a:r>
          </a:p>
          <a:p>
            <a:pPr lvl="1"/>
            <a:r>
              <a:rPr lang="en-US" dirty="0"/>
              <a:t>In practice, mortgages are recorded as soon as they are made and this should not be an issue.</a:t>
            </a:r>
          </a:p>
        </p:txBody>
      </p:sp>
    </p:spTree>
    <p:extLst>
      <p:ext uri="{BB962C8B-B14F-4D97-AF65-F5344CB8AC3E}">
        <p14:creationId xmlns:p14="http://schemas.microsoft.com/office/powerpoint/2010/main" val="3092361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BB62B-AD1B-42DE-AF1C-DCBD6BF86C84}"/>
              </a:ext>
            </a:extLst>
          </p:cNvPr>
          <p:cNvSpPr>
            <a:spLocks noGrp="1"/>
          </p:cNvSpPr>
          <p:nvPr>
            <p:ph type="title"/>
          </p:nvPr>
        </p:nvSpPr>
        <p:spPr/>
        <p:txBody>
          <a:bodyPr>
            <a:normAutofit fontScale="90000"/>
          </a:bodyPr>
          <a:lstStyle/>
          <a:p>
            <a:r>
              <a:rPr lang="en-US" dirty="0"/>
              <a:t>Junior and Senior Mortgages</a:t>
            </a:r>
          </a:p>
        </p:txBody>
      </p:sp>
      <p:sp>
        <p:nvSpPr>
          <p:cNvPr id="3" name="Content Placeholder 2">
            <a:extLst>
              <a:ext uri="{FF2B5EF4-FFF2-40B4-BE49-F238E27FC236}">
                <a16:creationId xmlns:a16="http://schemas.microsoft.com/office/drawing/2014/main" id="{847CCF6F-0B93-47D1-AD01-875D99A0218B}"/>
              </a:ext>
            </a:extLst>
          </p:cNvPr>
          <p:cNvSpPr>
            <a:spLocks noGrp="1"/>
          </p:cNvSpPr>
          <p:nvPr>
            <p:ph idx="1"/>
          </p:nvPr>
        </p:nvSpPr>
        <p:spPr/>
        <p:txBody>
          <a:bodyPr>
            <a:normAutofit fontScale="92500" lnSpcReduction="10000"/>
          </a:bodyPr>
          <a:lstStyle/>
          <a:p>
            <a:r>
              <a:rPr lang="en-US" dirty="0"/>
              <a:t>The senior mortgage is the one that must be paid first in the event of a foreclosure.</a:t>
            </a:r>
          </a:p>
          <a:p>
            <a:r>
              <a:rPr lang="en-US" dirty="0"/>
              <a:t>Junior mortgages are only paid after the senior mortgage.</a:t>
            </a:r>
          </a:p>
          <a:p>
            <a:pPr lvl="1"/>
            <a:r>
              <a:rPr lang="en-US" dirty="0"/>
              <a:t>If there is more than one junior mortgage, there is usually a ranking amongst them as well.</a:t>
            </a:r>
          </a:p>
          <a:p>
            <a:r>
              <a:rPr lang="en-US" dirty="0"/>
              <a:t>A junior mortgage can be issued at the same time as a senior mortgage, or at some later time.</a:t>
            </a:r>
          </a:p>
          <a:p>
            <a:pPr lvl="1"/>
            <a:r>
              <a:rPr lang="en-US" dirty="0"/>
              <a:t>If the original mortgage is properly recorded, any subsequent mortgage will be junior to the original mortgage, unless otherwise agreed with the original lender.</a:t>
            </a:r>
          </a:p>
        </p:txBody>
      </p:sp>
    </p:spTree>
    <p:extLst>
      <p:ext uri="{BB962C8B-B14F-4D97-AF65-F5344CB8AC3E}">
        <p14:creationId xmlns:p14="http://schemas.microsoft.com/office/powerpoint/2010/main" val="2430189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49C8D-C021-4E80-8AAE-B13853301483}"/>
              </a:ext>
            </a:extLst>
          </p:cNvPr>
          <p:cNvSpPr>
            <a:spLocks noGrp="1"/>
          </p:cNvSpPr>
          <p:nvPr>
            <p:ph type="title"/>
          </p:nvPr>
        </p:nvSpPr>
        <p:spPr/>
        <p:txBody>
          <a:bodyPr>
            <a:normAutofit fontScale="90000"/>
          </a:bodyPr>
          <a:lstStyle/>
          <a:p>
            <a:r>
              <a:rPr lang="en-US" dirty="0"/>
              <a:t>Seller Financing and Land Contracts</a:t>
            </a:r>
          </a:p>
        </p:txBody>
      </p:sp>
      <p:sp>
        <p:nvSpPr>
          <p:cNvPr id="3" name="Content Placeholder 2">
            <a:extLst>
              <a:ext uri="{FF2B5EF4-FFF2-40B4-BE49-F238E27FC236}">
                <a16:creationId xmlns:a16="http://schemas.microsoft.com/office/drawing/2014/main" id="{6AB74A47-1391-4377-91D3-7BD94B396FD3}"/>
              </a:ext>
            </a:extLst>
          </p:cNvPr>
          <p:cNvSpPr>
            <a:spLocks noGrp="1"/>
          </p:cNvSpPr>
          <p:nvPr>
            <p:ph idx="1"/>
          </p:nvPr>
        </p:nvSpPr>
        <p:spPr/>
        <p:txBody>
          <a:bodyPr/>
          <a:lstStyle/>
          <a:p>
            <a:r>
              <a:rPr lang="en-US" dirty="0"/>
              <a:t>Both are less common than traditional financing, but do happen.</a:t>
            </a:r>
          </a:p>
          <a:p>
            <a:r>
              <a:rPr lang="en-US" dirty="0"/>
              <a:t>Often they occur in transactions among family members or close friends.</a:t>
            </a:r>
          </a:p>
        </p:txBody>
      </p:sp>
    </p:spTree>
    <p:extLst>
      <p:ext uri="{BB962C8B-B14F-4D97-AF65-F5344CB8AC3E}">
        <p14:creationId xmlns:p14="http://schemas.microsoft.com/office/powerpoint/2010/main" val="3584435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BFCC3-AF2C-4704-AB90-A181192D3608}"/>
              </a:ext>
            </a:extLst>
          </p:cNvPr>
          <p:cNvSpPr>
            <a:spLocks noGrp="1"/>
          </p:cNvSpPr>
          <p:nvPr>
            <p:ph type="title"/>
          </p:nvPr>
        </p:nvSpPr>
        <p:spPr/>
        <p:txBody>
          <a:bodyPr>
            <a:normAutofit fontScale="90000"/>
          </a:bodyPr>
          <a:lstStyle/>
          <a:p>
            <a:r>
              <a:rPr lang="en-US" dirty="0"/>
              <a:t>Seller Financing</a:t>
            </a:r>
          </a:p>
        </p:txBody>
      </p:sp>
      <p:sp>
        <p:nvSpPr>
          <p:cNvPr id="3" name="Content Placeholder 2">
            <a:extLst>
              <a:ext uri="{FF2B5EF4-FFF2-40B4-BE49-F238E27FC236}">
                <a16:creationId xmlns:a16="http://schemas.microsoft.com/office/drawing/2014/main" id="{E07FBF37-E55B-469C-BE61-C264C4E263A1}"/>
              </a:ext>
            </a:extLst>
          </p:cNvPr>
          <p:cNvSpPr>
            <a:spLocks noGrp="1"/>
          </p:cNvSpPr>
          <p:nvPr>
            <p:ph idx="1"/>
          </p:nvPr>
        </p:nvSpPr>
        <p:spPr/>
        <p:txBody>
          <a:bodyPr/>
          <a:lstStyle/>
          <a:p>
            <a:r>
              <a:rPr lang="en-US" dirty="0"/>
              <a:t>The seller finances all or part of the purchase.</a:t>
            </a:r>
          </a:p>
          <a:p>
            <a:pPr lvl="1"/>
            <a:r>
              <a:rPr lang="en-US" dirty="0"/>
              <a:t>Usually this is done because more traditional financing is not available for some reason.</a:t>
            </a:r>
          </a:p>
          <a:p>
            <a:pPr lvl="2"/>
            <a:r>
              <a:rPr lang="en-US" dirty="0"/>
              <a:t>Poor Credit</a:t>
            </a:r>
          </a:p>
          <a:p>
            <a:pPr lvl="2"/>
            <a:r>
              <a:rPr lang="en-US" dirty="0"/>
              <a:t>Low down payment</a:t>
            </a:r>
          </a:p>
          <a:p>
            <a:pPr lvl="2"/>
            <a:r>
              <a:rPr lang="en-US" dirty="0"/>
              <a:t>Sale is above appraisal price</a:t>
            </a:r>
          </a:p>
        </p:txBody>
      </p:sp>
    </p:spTree>
    <p:extLst>
      <p:ext uri="{BB962C8B-B14F-4D97-AF65-F5344CB8AC3E}">
        <p14:creationId xmlns:p14="http://schemas.microsoft.com/office/powerpoint/2010/main" val="1120349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C749C-9450-41CC-A98E-C6034A485672}"/>
              </a:ext>
            </a:extLst>
          </p:cNvPr>
          <p:cNvSpPr>
            <a:spLocks noGrp="1"/>
          </p:cNvSpPr>
          <p:nvPr>
            <p:ph type="title"/>
          </p:nvPr>
        </p:nvSpPr>
        <p:spPr/>
        <p:txBody>
          <a:bodyPr>
            <a:normAutofit fontScale="90000"/>
          </a:bodyPr>
          <a:lstStyle/>
          <a:p>
            <a:r>
              <a:rPr lang="en-US" dirty="0"/>
              <a:t>Land Contracts</a:t>
            </a:r>
          </a:p>
        </p:txBody>
      </p:sp>
      <p:sp>
        <p:nvSpPr>
          <p:cNvPr id="3" name="Content Placeholder 2">
            <a:extLst>
              <a:ext uri="{FF2B5EF4-FFF2-40B4-BE49-F238E27FC236}">
                <a16:creationId xmlns:a16="http://schemas.microsoft.com/office/drawing/2014/main" id="{F3D3B5A9-9EC9-4575-8232-362EA83AE3E8}"/>
              </a:ext>
            </a:extLst>
          </p:cNvPr>
          <p:cNvSpPr>
            <a:spLocks noGrp="1"/>
          </p:cNvSpPr>
          <p:nvPr>
            <p:ph idx="1"/>
          </p:nvPr>
        </p:nvSpPr>
        <p:spPr/>
        <p:txBody>
          <a:bodyPr/>
          <a:lstStyle/>
          <a:p>
            <a:r>
              <a:rPr lang="en-US" dirty="0"/>
              <a:t>Land Contracts are very similar to seller financing, but the seller keeps the title to the property during the term of the contract.</a:t>
            </a:r>
          </a:p>
          <a:p>
            <a:pPr lvl="1"/>
            <a:r>
              <a:rPr lang="en-US" dirty="0"/>
              <a:t>The seller still owns the property, which provides much more security of the seller in the event of a default.</a:t>
            </a:r>
          </a:p>
          <a:p>
            <a:pPr lvl="1"/>
            <a:r>
              <a:rPr lang="en-US" dirty="0"/>
              <a:t>This would be used when default is viewed as a very real possibility.</a:t>
            </a:r>
          </a:p>
        </p:txBody>
      </p:sp>
    </p:spTree>
    <p:extLst>
      <p:ext uri="{BB962C8B-B14F-4D97-AF65-F5344CB8AC3E}">
        <p14:creationId xmlns:p14="http://schemas.microsoft.com/office/powerpoint/2010/main" val="437276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1919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BC3D6-6678-45CF-96D9-C066EF8049CA}"/>
              </a:ext>
            </a:extLst>
          </p:cNvPr>
          <p:cNvSpPr>
            <a:spLocks noGrp="1"/>
          </p:cNvSpPr>
          <p:nvPr>
            <p:ph type="title"/>
          </p:nvPr>
        </p:nvSpPr>
        <p:spPr/>
        <p:txBody>
          <a:bodyPr>
            <a:normAutofit fontScale="90000"/>
          </a:bodyPr>
          <a:lstStyle/>
          <a:p>
            <a:r>
              <a:rPr lang="en-US" dirty="0"/>
              <a:t>Mortgage</a:t>
            </a:r>
          </a:p>
        </p:txBody>
      </p:sp>
      <p:sp>
        <p:nvSpPr>
          <p:cNvPr id="3" name="Content Placeholder 2">
            <a:extLst>
              <a:ext uri="{FF2B5EF4-FFF2-40B4-BE49-F238E27FC236}">
                <a16:creationId xmlns:a16="http://schemas.microsoft.com/office/drawing/2014/main" id="{D08F1F9C-65AA-4C00-AFFA-1CAA4797CC53}"/>
              </a:ext>
            </a:extLst>
          </p:cNvPr>
          <p:cNvSpPr>
            <a:spLocks noGrp="1"/>
          </p:cNvSpPr>
          <p:nvPr>
            <p:ph idx="1"/>
          </p:nvPr>
        </p:nvSpPr>
        <p:spPr/>
        <p:txBody>
          <a:bodyPr>
            <a:normAutofit fontScale="92500" lnSpcReduction="10000"/>
          </a:bodyPr>
          <a:lstStyle/>
          <a:p>
            <a:r>
              <a:rPr lang="en-US" dirty="0"/>
              <a:t>Technically, this refers to the mortgage instrument that is usually executed (signed) at the same time as the promissory note.</a:t>
            </a:r>
          </a:p>
          <a:p>
            <a:pPr lvl="1"/>
            <a:r>
              <a:rPr lang="en-US" dirty="0"/>
              <a:t>This mortgage instrument is what pledges the real property as security for the loan.</a:t>
            </a:r>
          </a:p>
          <a:p>
            <a:pPr lvl="1"/>
            <a:r>
              <a:rPr lang="en-US" dirty="0"/>
              <a:t>This means if the borrower doesn’t make their payments, the lender can take the real property through foreclosure.</a:t>
            </a:r>
          </a:p>
          <a:p>
            <a:r>
              <a:rPr lang="en-US" dirty="0"/>
              <a:t>Commonly, most people just use the word mortgage to refer to a loan that is secured by real property.</a:t>
            </a:r>
          </a:p>
          <a:p>
            <a:pPr lvl="1"/>
            <a:r>
              <a:rPr lang="en-US" dirty="0"/>
              <a:t>Most of the time they are not separating the promissory note and mortgage document.</a:t>
            </a:r>
          </a:p>
        </p:txBody>
      </p:sp>
    </p:spTree>
    <p:extLst>
      <p:ext uri="{BB962C8B-B14F-4D97-AF65-F5344CB8AC3E}">
        <p14:creationId xmlns:p14="http://schemas.microsoft.com/office/powerpoint/2010/main" val="713379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751F3-0103-41CD-9569-1B25CD333831}"/>
              </a:ext>
            </a:extLst>
          </p:cNvPr>
          <p:cNvSpPr>
            <a:spLocks noGrp="1"/>
          </p:cNvSpPr>
          <p:nvPr>
            <p:ph type="title"/>
          </p:nvPr>
        </p:nvSpPr>
        <p:spPr/>
        <p:txBody>
          <a:bodyPr>
            <a:normAutofit fontScale="90000"/>
          </a:bodyPr>
          <a:lstStyle/>
          <a:p>
            <a:r>
              <a:rPr lang="en-US" dirty="0"/>
              <a:t>Selected Mortgage Clauses</a:t>
            </a:r>
          </a:p>
        </p:txBody>
      </p:sp>
      <p:sp>
        <p:nvSpPr>
          <p:cNvPr id="3" name="Content Placeholder 2">
            <a:extLst>
              <a:ext uri="{FF2B5EF4-FFF2-40B4-BE49-F238E27FC236}">
                <a16:creationId xmlns:a16="http://schemas.microsoft.com/office/drawing/2014/main" id="{853D07C0-39EC-4628-8421-814BCA9E7259}"/>
              </a:ext>
            </a:extLst>
          </p:cNvPr>
          <p:cNvSpPr>
            <a:spLocks noGrp="1"/>
          </p:cNvSpPr>
          <p:nvPr>
            <p:ph idx="1"/>
          </p:nvPr>
        </p:nvSpPr>
        <p:spPr/>
        <p:txBody>
          <a:bodyPr>
            <a:normAutofit/>
          </a:bodyPr>
          <a:lstStyle/>
          <a:p>
            <a:r>
              <a:rPr lang="en-US" dirty="0"/>
              <a:t>Typically, these clauses are called covenants.</a:t>
            </a:r>
          </a:p>
          <a:p>
            <a:pPr lvl="1"/>
            <a:r>
              <a:rPr lang="en-US" dirty="0"/>
              <a:t>Also known as promises</a:t>
            </a:r>
          </a:p>
        </p:txBody>
      </p:sp>
    </p:spTree>
    <p:extLst>
      <p:ext uri="{BB962C8B-B14F-4D97-AF65-F5344CB8AC3E}">
        <p14:creationId xmlns:p14="http://schemas.microsoft.com/office/powerpoint/2010/main" val="4201446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E9207-7CE9-48EC-A0AB-FA572ABF96FA}"/>
              </a:ext>
            </a:extLst>
          </p:cNvPr>
          <p:cNvSpPr>
            <a:spLocks noGrp="1"/>
          </p:cNvSpPr>
          <p:nvPr>
            <p:ph type="title"/>
          </p:nvPr>
        </p:nvSpPr>
        <p:spPr/>
        <p:txBody>
          <a:bodyPr>
            <a:normAutofit fontScale="90000"/>
          </a:bodyPr>
          <a:lstStyle/>
          <a:p>
            <a:r>
              <a:rPr lang="en-US" dirty="0"/>
              <a:t>Funds for Taxes and Insurance</a:t>
            </a:r>
          </a:p>
        </p:txBody>
      </p:sp>
      <p:sp>
        <p:nvSpPr>
          <p:cNvPr id="3" name="Content Placeholder 2">
            <a:extLst>
              <a:ext uri="{FF2B5EF4-FFF2-40B4-BE49-F238E27FC236}">
                <a16:creationId xmlns:a16="http://schemas.microsoft.com/office/drawing/2014/main" id="{0F056CAA-697F-4EF2-BFD4-747363602B1F}"/>
              </a:ext>
            </a:extLst>
          </p:cNvPr>
          <p:cNvSpPr>
            <a:spLocks noGrp="1"/>
          </p:cNvSpPr>
          <p:nvPr>
            <p:ph idx="1"/>
          </p:nvPr>
        </p:nvSpPr>
        <p:spPr/>
        <p:txBody>
          <a:bodyPr>
            <a:normAutofit fontScale="77500" lnSpcReduction="20000"/>
          </a:bodyPr>
          <a:lstStyle/>
          <a:p>
            <a:r>
              <a:rPr lang="en-US" dirty="0"/>
              <a:t>If this clause is present, the borrower will pay monthly installments on property taxes and property insurance (for the mortgaged property only) to the mortgage servicer as part of the monthly payment.</a:t>
            </a:r>
          </a:p>
          <a:p>
            <a:pPr lvl="1"/>
            <a:r>
              <a:rPr lang="en-US" dirty="0"/>
              <a:t>The mortgage servicer is the entity that receives mortgage payments and makes any further payments that may be necessary.</a:t>
            </a:r>
          </a:p>
          <a:p>
            <a:pPr lvl="2"/>
            <a:r>
              <a:rPr lang="en-US" dirty="0"/>
              <a:t>The mortgage servicer is not necessarily the lender.</a:t>
            </a:r>
          </a:p>
          <a:p>
            <a:pPr lvl="1"/>
            <a:r>
              <a:rPr lang="en-US" dirty="0"/>
              <a:t>This clause is typically present in residential loans if the lender has loaned more than 80% of the property value, but is often present in other mortgages, commercial and residential as well.</a:t>
            </a:r>
          </a:p>
          <a:p>
            <a:r>
              <a:rPr lang="en-US" dirty="0"/>
              <a:t>This will also typically add to the closing costs of the loan as well, as the lender will want the insurance paid in advance, and will also want between 3-6 months of the monthly installments on taxes and insurance paid in advance as a reserve.</a:t>
            </a:r>
          </a:p>
          <a:p>
            <a:pPr lvl="1"/>
            <a:r>
              <a:rPr lang="en-US" dirty="0"/>
              <a:t>In case you don’t make your mortgage payment, there is some reserve for the lender.</a:t>
            </a:r>
          </a:p>
          <a:p>
            <a:endParaRPr lang="en-US" dirty="0"/>
          </a:p>
        </p:txBody>
      </p:sp>
    </p:spTree>
    <p:extLst>
      <p:ext uri="{BB962C8B-B14F-4D97-AF65-F5344CB8AC3E}">
        <p14:creationId xmlns:p14="http://schemas.microsoft.com/office/powerpoint/2010/main" val="1865350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F4DA0-20B6-44C7-83C5-7980730C5F66}"/>
              </a:ext>
            </a:extLst>
          </p:cNvPr>
          <p:cNvSpPr>
            <a:spLocks noGrp="1"/>
          </p:cNvSpPr>
          <p:nvPr>
            <p:ph type="title"/>
          </p:nvPr>
        </p:nvSpPr>
        <p:spPr/>
        <p:txBody>
          <a:bodyPr>
            <a:normAutofit fontScale="90000"/>
          </a:bodyPr>
          <a:lstStyle/>
          <a:p>
            <a:r>
              <a:rPr lang="en-US" dirty="0"/>
              <a:t>Why the concern over taxes and insurance?</a:t>
            </a:r>
          </a:p>
        </p:txBody>
      </p:sp>
      <p:sp>
        <p:nvSpPr>
          <p:cNvPr id="3" name="Content Placeholder 2">
            <a:extLst>
              <a:ext uri="{FF2B5EF4-FFF2-40B4-BE49-F238E27FC236}">
                <a16:creationId xmlns:a16="http://schemas.microsoft.com/office/drawing/2014/main" id="{75DC5478-88CC-4C26-A71F-BA57782F9B06}"/>
              </a:ext>
            </a:extLst>
          </p:cNvPr>
          <p:cNvSpPr>
            <a:spLocks noGrp="1"/>
          </p:cNvSpPr>
          <p:nvPr>
            <p:ph idx="1"/>
          </p:nvPr>
        </p:nvSpPr>
        <p:spPr/>
        <p:txBody>
          <a:bodyPr>
            <a:normAutofit/>
          </a:bodyPr>
          <a:lstStyle/>
          <a:p>
            <a:r>
              <a:rPr lang="en-US" dirty="0"/>
              <a:t>The real property is the collateral for the loan.</a:t>
            </a:r>
          </a:p>
          <a:p>
            <a:pPr lvl="1"/>
            <a:r>
              <a:rPr lang="en-US" dirty="0"/>
              <a:t>If you don’t pay, the lender can take that property and sell it to satisfy the loan (they hope anyway).</a:t>
            </a:r>
          </a:p>
          <a:p>
            <a:pPr lvl="2"/>
            <a:r>
              <a:rPr lang="en-US" dirty="0"/>
              <a:t>This is why mortgage interest is typically lower than credit card or other unsecured loans.</a:t>
            </a:r>
          </a:p>
          <a:p>
            <a:pPr lvl="1"/>
            <a:r>
              <a:rPr lang="en-US" dirty="0"/>
              <a:t>So the lender is very concerned about the condition of the property and the quality of their claim.</a:t>
            </a:r>
          </a:p>
        </p:txBody>
      </p:sp>
    </p:spTree>
    <p:extLst>
      <p:ext uri="{BB962C8B-B14F-4D97-AF65-F5344CB8AC3E}">
        <p14:creationId xmlns:p14="http://schemas.microsoft.com/office/powerpoint/2010/main" val="3248704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F4DA0-20B6-44C7-83C5-7980730C5F66}"/>
              </a:ext>
            </a:extLst>
          </p:cNvPr>
          <p:cNvSpPr>
            <a:spLocks noGrp="1"/>
          </p:cNvSpPr>
          <p:nvPr>
            <p:ph type="title"/>
          </p:nvPr>
        </p:nvSpPr>
        <p:spPr/>
        <p:txBody>
          <a:bodyPr>
            <a:normAutofit fontScale="90000"/>
          </a:bodyPr>
          <a:lstStyle/>
          <a:p>
            <a:r>
              <a:rPr lang="en-US" dirty="0"/>
              <a:t>Why the concern over taxes and insurance?</a:t>
            </a:r>
          </a:p>
        </p:txBody>
      </p:sp>
      <p:sp>
        <p:nvSpPr>
          <p:cNvPr id="3" name="Content Placeholder 2">
            <a:extLst>
              <a:ext uri="{FF2B5EF4-FFF2-40B4-BE49-F238E27FC236}">
                <a16:creationId xmlns:a16="http://schemas.microsoft.com/office/drawing/2014/main" id="{75DC5478-88CC-4C26-A71F-BA57782F9B06}"/>
              </a:ext>
            </a:extLst>
          </p:cNvPr>
          <p:cNvSpPr>
            <a:spLocks noGrp="1"/>
          </p:cNvSpPr>
          <p:nvPr>
            <p:ph idx="1"/>
          </p:nvPr>
        </p:nvSpPr>
        <p:spPr/>
        <p:txBody>
          <a:bodyPr>
            <a:normAutofit/>
          </a:bodyPr>
          <a:lstStyle/>
          <a:p>
            <a:r>
              <a:rPr lang="en-US"/>
              <a:t>If </a:t>
            </a:r>
            <a:r>
              <a:rPr lang="en-US" dirty="0"/>
              <a:t>there is no insurance on the property, it could be damaged or destroyed by fire, crime, or other event, and the lender would have little or no collateral to secure the loan.</a:t>
            </a:r>
          </a:p>
          <a:p>
            <a:pPr lvl="1"/>
            <a:r>
              <a:rPr lang="en-US" dirty="0"/>
              <a:t>To make matters worse, after the property is destroyed, a default on the loan is highly likely, as most borrowers will not continue to make payments on a destroyed property that is not insured.</a:t>
            </a:r>
          </a:p>
        </p:txBody>
      </p:sp>
    </p:spTree>
    <p:extLst>
      <p:ext uri="{BB962C8B-B14F-4D97-AF65-F5344CB8AC3E}">
        <p14:creationId xmlns:p14="http://schemas.microsoft.com/office/powerpoint/2010/main" val="3403397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4BC68-9A42-4B8F-8B9A-0D0DD4934FCE}"/>
              </a:ext>
            </a:extLst>
          </p:cNvPr>
          <p:cNvSpPr>
            <a:spLocks noGrp="1"/>
          </p:cNvSpPr>
          <p:nvPr>
            <p:ph type="title"/>
          </p:nvPr>
        </p:nvSpPr>
        <p:spPr/>
        <p:txBody>
          <a:bodyPr>
            <a:normAutofit fontScale="90000"/>
          </a:bodyPr>
          <a:lstStyle/>
          <a:p>
            <a:r>
              <a:rPr lang="en-US" dirty="0"/>
              <a:t>What about taxes?</a:t>
            </a:r>
          </a:p>
        </p:txBody>
      </p:sp>
      <p:sp>
        <p:nvSpPr>
          <p:cNvPr id="3" name="Content Placeholder 2">
            <a:extLst>
              <a:ext uri="{FF2B5EF4-FFF2-40B4-BE49-F238E27FC236}">
                <a16:creationId xmlns:a16="http://schemas.microsoft.com/office/drawing/2014/main" id="{1567A5D1-F14B-4166-B8E5-5F3E9F79FD3E}"/>
              </a:ext>
            </a:extLst>
          </p:cNvPr>
          <p:cNvSpPr>
            <a:spLocks noGrp="1"/>
          </p:cNvSpPr>
          <p:nvPr>
            <p:ph idx="1"/>
          </p:nvPr>
        </p:nvSpPr>
        <p:spPr/>
        <p:txBody>
          <a:bodyPr>
            <a:normAutofit fontScale="92500" lnSpcReduction="20000"/>
          </a:bodyPr>
          <a:lstStyle/>
          <a:p>
            <a:r>
              <a:rPr lang="en-US" dirty="0"/>
              <a:t>Most liens against property are ordered by the date they were recorded.</a:t>
            </a:r>
          </a:p>
          <a:p>
            <a:pPr lvl="1"/>
            <a:r>
              <a:rPr lang="en-US" dirty="0"/>
              <a:t>First in line gets paid first.</a:t>
            </a:r>
          </a:p>
          <a:p>
            <a:r>
              <a:rPr lang="en-US" dirty="0"/>
              <a:t>Property taxes and other government assessments are different.</a:t>
            </a:r>
          </a:p>
          <a:p>
            <a:pPr lvl="1"/>
            <a:r>
              <a:rPr lang="en-US" dirty="0"/>
              <a:t>They jump to the first of the line.</a:t>
            </a:r>
          </a:p>
          <a:p>
            <a:pPr lvl="2"/>
            <a:r>
              <a:rPr lang="en-US" dirty="0"/>
              <a:t>Funny how that works.  They make the rules, they get to jump in line!</a:t>
            </a:r>
          </a:p>
          <a:p>
            <a:pPr lvl="1"/>
            <a:r>
              <a:rPr lang="en-US" dirty="0"/>
              <a:t>So again, a failure to pay property taxes could reduce the value of the lender’s lien.</a:t>
            </a:r>
          </a:p>
          <a:p>
            <a:r>
              <a:rPr lang="en-US" dirty="0"/>
              <a:t>So, the lender may want to collect the money for taxes and insurance and pay those bill themselves, to be sure they are paid.</a:t>
            </a:r>
          </a:p>
        </p:txBody>
      </p:sp>
    </p:spTree>
    <p:extLst>
      <p:ext uri="{BB962C8B-B14F-4D97-AF65-F5344CB8AC3E}">
        <p14:creationId xmlns:p14="http://schemas.microsoft.com/office/powerpoint/2010/main" val="2147033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B2882-A2DF-4F09-BB8E-3EDC92F7AE6E}"/>
              </a:ext>
            </a:extLst>
          </p:cNvPr>
          <p:cNvSpPr>
            <a:spLocks noGrp="1"/>
          </p:cNvSpPr>
          <p:nvPr>
            <p:ph type="title"/>
          </p:nvPr>
        </p:nvSpPr>
        <p:spPr/>
        <p:txBody>
          <a:bodyPr>
            <a:normAutofit fontScale="90000"/>
          </a:bodyPr>
          <a:lstStyle/>
          <a:p>
            <a:r>
              <a:rPr lang="en-US" dirty="0"/>
              <a:t>Other Highlighted Clauses</a:t>
            </a:r>
          </a:p>
        </p:txBody>
      </p:sp>
      <p:sp>
        <p:nvSpPr>
          <p:cNvPr id="3" name="Content Placeholder 2">
            <a:extLst>
              <a:ext uri="{FF2B5EF4-FFF2-40B4-BE49-F238E27FC236}">
                <a16:creationId xmlns:a16="http://schemas.microsoft.com/office/drawing/2014/main" id="{EB08E317-2308-43A8-A1BB-C5382CBB72CE}"/>
              </a:ext>
            </a:extLst>
          </p:cNvPr>
          <p:cNvSpPr>
            <a:spLocks noGrp="1"/>
          </p:cNvSpPr>
          <p:nvPr>
            <p:ph idx="1"/>
          </p:nvPr>
        </p:nvSpPr>
        <p:spPr/>
        <p:txBody>
          <a:bodyPr>
            <a:normAutofit/>
          </a:bodyPr>
          <a:lstStyle/>
          <a:p>
            <a:r>
              <a:rPr lang="en-US" dirty="0"/>
              <a:t>Preservation and Maintenance of Property</a:t>
            </a:r>
          </a:p>
          <a:p>
            <a:pPr lvl="1"/>
            <a:r>
              <a:rPr lang="en-US" dirty="0"/>
              <a:t>The lender will typically require the borrower to keep the property in good repair and working order.</a:t>
            </a:r>
          </a:p>
          <a:p>
            <a:pPr lvl="2"/>
            <a:r>
              <a:rPr lang="en-US" dirty="0"/>
              <a:t>For residential loans, this standard is pretty loose and seldom checked.</a:t>
            </a:r>
          </a:p>
          <a:p>
            <a:pPr lvl="2"/>
            <a:r>
              <a:rPr lang="en-US" dirty="0"/>
              <a:t>For commercial loans, it may be quite detailed and lenders may inspect the property periodically.</a:t>
            </a:r>
          </a:p>
        </p:txBody>
      </p:sp>
    </p:spTree>
    <p:extLst>
      <p:ext uri="{BB962C8B-B14F-4D97-AF65-F5344CB8AC3E}">
        <p14:creationId xmlns:p14="http://schemas.microsoft.com/office/powerpoint/2010/main" val="377458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B2882-A2DF-4F09-BB8E-3EDC92F7AE6E}"/>
              </a:ext>
            </a:extLst>
          </p:cNvPr>
          <p:cNvSpPr>
            <a:spLocks noGrp="1"/>
          </p:cNvSpPr>
          <p:nvPr>
            <p:ph type="title"/>
          </p:nvPr>
        </p:nvSpPr>
        <p:spPr/>
        <p:txBody>
          <a:bodyPr>
            <a:normAutofit fontScale="90000"/>
          </a:bodyPr>
          <a:lstStyle/>
          <a:p>
            <a:r>
              <a:rPr lang="en-US" dirty="0"/>
              <a:t>Other Highlighted Clauses</a:t>
            </a:r>
          </a:p>
        </p:txBody>
      </p:sp>
      <p:sp>
        <p:nvSpPr>
          <p:cNvPr id="3" name="Content Placeholder 2">
            <a:extLst>
              <a:ext uri="{FF2B5EF4-FFF2-40B4-BE49-F238E27FC236}">
                <a16:creationId xmlns:a16="http://schemas.microsoft.com/office/drawing/2014/main" id="{EB08E317-2308-43A8-A1BB-C5382CBB72CE}"/>
              </a:ext>
            </a:extLst>
          </p:cNvPr>
          <p:cNvSpPr>
            <a:spLocks noGrp="1"/>
          </p:cNvSpPr>
          <p:nvPr>
            <p:ph idx="1"/>
          </p:nvPr>
        </p:nvSpPr>
        <p:spPr/>
        <p:txBody>
          <a:bodyPr>
            <a:normAutofit fontScale="92500"/>
          </a:bodyPr>
          <a:lstStyle/>
          <a:p>
            <a:r>
              <a:rPr lang="en-US" dirty="0"/>
              <a:t>Due on Sale Clause</a:t>
            </a:r>
          </a:p>
          <a:p>
            <a:pPr lvl="1"/>
            <a:r>
              <a:rPr lang="en-US" dirty="0"/>
              <a:t>This clause states that the loan is due and payable in full when the property is sold, and is extremely common.</a:t>
            </a:r>
          </a:p>
          <a:p>
            <a:pPr lvl="2"/>
            <a:r>
              <a:rPr lang="en-US" dirty="0"/>
              <a:t>Note, it is not really necessary in most cases, because the lender still has the lien.</a:t>
            </a:r>
          </a:p>
          <a:p>
            <a:pPr lvl="3"/>
            <a:r>
              <a:rPr lang="en-US" dirty="0"/>
              <a:t>Most buyers are not going to buy the property with the existing loan still present, and certainly most new lenders will not extend a purchase loan with the previous loan still intact.</a:t>
            </a:r>
          </a:p>
          <a:p>
            <a:pPr lvl="1"/>
            <a:r>
              <a:rPr lang="en-US" dirty="0"/>
              <a:t>It should be noted that most commercial loans contain penalties for pre-payment, or paying the loan off early, and those penalties would usually apply even if the loan was paid off as the result of a due on sale clause.</a:t>
            </a:r>
          </a:p>
        </p:txBody>
      </p:sp>
    </p:spTree>
    <p:extLst>
      <p:ext uri="{BB962C8B-B14F-4D97-AF65-F5344CB8AC3E}">
        <p14:creationId xmlns:p14="http://schemas.microsoft.com/office/powerpoint/2010/main" val="20476257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780</TotalTime>
  <Words>1252</Words>
  <Application>Microsoft Office PowerPoint</Application>
  <PresentationFormat>Widescreen</PresentationFormat>
  <Paragraphs>82</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Legal Fundamentals of Mortgages</vt:lpstr>
      <vt:lpstr>Mortgage</vt:lpstr>
      <vt:lpstr>Selected Mortgage Clauses</vt:lpstr>
      <vt:lpstr>Funds for Taxes and Insurance</vt:lpstr>
      <vt:lpstr>Why the concern over taxes and insurance?</vt:lpstr>
      <vt:lpstr>Why the concern over taxes and insurance?</vt:lpstr>
      <vt:lpstr>What about taxes?</vt:lpstr>
      <vt:lpstr>Other Highlighted Clauses</vt:lpstr>
      <vt:lpstr>Other Highlighted Clauses</vt:lpstr>
      <vt:lpstr>Assumption of Mortgage</vt:lpstr>
      <vt:lpstr>Acquiring Subject to the Mortgage</vt:lpstr>
      <vt:lpstr>Recording and Mortgages</vt:lpstr>
      <vt:lpstr>Junior and Senior Mortgages</vt:lpstr>
      <vt:lpstr>Seller Financing and Land Contracts</vt:lpstr>
      <vt:lpstr>Seller Financing</vt:lpstr>
      <vt:lpstr>Land Contracts</vt:lpstr>
      <vt:lpstr>PowerPoint Presentation</vt:lpstr>
    </vt:vector>
  </TitlesOfParts>
  <Company>University of Oklahoma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Simin Pulat</dc:creator>
  <cp:lastModifiedBy>Chris</cp:lastModifiedBy>
  <cp:revision>54</cp:revision>
  <dcterms:created xsi:type="dcterms:W3CDTF">2015-01-14T19:18:41Z</dcterms:created>
  <dcterms:modified xsi:type="dcterms:W3CDTF">2020-08-21T14:28:29Z</dcterms:modified>
</cp:coreProperties>
</file>