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2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3365"/>
  </p:normalViewPr>
  <p:slideViewPr>
    <p:cSldViewPr snapToGrid="0" snapToObjects="1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BC51B-E83A-9B4A-8AA0-262718822A8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29A73-2F6E-0248-9DBE-6A25E113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0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56111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Your Video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246821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Course Number &amp; Course Title </a:t>
            </a:r>
          </a:p>
          <a:p>
            <a:r>
              <a:rPr lang="en-US" dirty="0"/>
              <a:t>Your Title/Name</a:t>
            </a:r>
          </a:p>
        </p:txBody>
      </p:sp>
    </p:spTree>
    <p:extLst>
      <p:ext uri="{BB962C8B-B14F-4D97-AF65-F5344CB8AC3E}">
        <p14:creationId xmlns:p14="http://schemas.microsoft.com/office/powerpoint/2010/main" val="339523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34967"/>
            <a:ext cx="10972800" cy="43092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26081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2608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0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9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7917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6512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1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4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3811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3811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9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4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6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2881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6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704255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1132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72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4967"/>
            <a:ext cx="10972800" cy="4335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564F-DD36-FC4A-B607-38841CBD4D27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19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A3213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FINC 5970 Real Estate Finance</a:t>
            </a:r>
          </a:p>
        </p:txBody>
      </p:sp>
    </p:spTree>
    <p:extLst>
      <p:ext uri="{BB962C8B-B14F-4D97-AF65-F5344CB8AC3E}">
        <p14:creationId xmlns:p14="http://schemas.microsoft.com/office/powerpoint/2010/main" val="34220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503A6-EDD4-4924-BE53-7A77083E1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Recoveries and Base 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4D40-F3DC-4697-AC62-403F6A4A5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Obviously base rent should decline as tenant responsibility for expenses increases.</a:t>
            </a:r>
          </a:p>
          <a:p>
            <a:r>
              <a:rPr lang="en-US" dirty="0"/>
              <a:t>The use of the various types of leases varies substantially by property type and geographic location.</a:t>
            </a:r>
          </a:p>
          <a:p>
            <a:pPr lvl="1"/>
            <a:r>
              <a:rPr lang="en-US" dirty="0"/>
              <a:t>What is normal in one place or for one property type is not normal in another area.</a:t>
            </a:r>
          </a:p>
        </p:txBody>
      </p:sp>
    </p:spTree>
    <p:extLst>
      <p:ext uri="{BB962C8B-B14F-4D97-AF65-F5344CB8AC3E}">
        <p14:creationId xmlns:p14="http://schemas.microsoft.com/office/powerpoint/2010/main" val="80813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F419-704A-48AF-8AF8-A1E671BC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D8FC9-963E-4838-A776-A9249A730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areas are shared by all tenants in a building.</a:t>
            </a:r>
          </a:p>
          <a:p>
            <a:pPr lvl="1"/>
            <a:r>
              <a:rPr lang="en-US" dirty="0"/>
              <a:t>These may be interior areas like a common lobby.</a:t>
            </a:r>
          </a:p>
          <a:p>
            <a:pPr lvl="1"/>
            <a:r>
              <a:rPr lang="en-US" dirty="0"/>
              <a:t>These may be exterior areas like the parking lot.</a:t>
            </a:r>
          </a:p>
          <a:p>
            <a:r>
              <a:rPr lang="en-US" dirty="0"/>
              <a:t>CAM is short for common area maintenance</a:t>
            </a:r>
          </a:p>
          <a:p>
            <a:pPr lvl="1"/>
            <a:r>
              <a:rPr lang="en-US" dirty="0"/>
              <a:t>Many property owners seek recovery from tenants for expenses related to those common areas as well as the physical space occupied by the tenant.</a:t>
            </a:r>
          </a:p>
        </p:txBody>
      </p:sp>
    </p:spTree>
    <p:extLst>
      <p:ext uri="{BB962C8B-B14F-4D97-AF65-F5344CB8AC3E}">
        <p14:creationId xmlns:p14="http://schemas.microsoft.com/office/powerpoint/2010/main" val="1438820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3424-3441-4B02-8F3D-D16C3A553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Allocation of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B00D-34B1-4D5B-AB91-B1A316884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precise allocation of expenses will be described in each individual lease.</a:t>
            </a:r>
          </a:p>
          <a:p>
            <a:r>
              <a:rPr lang="en-US" dirty="0"/>
              <a:t>But the common starting point is the tenant’s percentage of rentable area.</a:t>
            </a:r>
          </a:p>
          <a:p>
            <a:pPr lvl="1"/>
            <a:r>
              <a:rPr lang="en-US" dirty="0"/>
              <a:t>Rentable area is the total space in the property that may be rented to a single tenant.</a:t>
            </a:r>
          </a:p>
          <a:p>
            <a:pPr lvl="1"/>
            <a:r>
              <a:rPr lang="en-US" dirty="0"/>
              <a:t>Multiple tenants may reduce the actual area available for rent, but will not reduce the calculated rentable area.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2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69B0D-3C76-4434-8A7E-EE7C524D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Effective 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EF5F8-D5DE-4EDC-9710-255367CF3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Because there are so many variations in lease terms, it is helpful to calculate the effective rent to create a common point of comparison.</a:t>
            </a:r>
          </a:p>
          <a:p>
            <a:r>
              <a:rPr lang="en-US" dirty="0"/>
              <a:t>Conceptually the calculation is simple.</a:t>
            </a:r>
          </a:p>
          <a:p>
            <a:pPr lvl="1"/>
            <a:r>
              <a:rPr lang="en-US" dirty="0"/>
              <a:t>Calculate the projected net lease payments for the term of the lease.</a:t>
            </a:r>
          </a:p>
          <a:p>
            <a:pPr lvl="2"/>
            <a:r>
              <a:rPr lang="en-US" dirty="0"/>
              <a:t>The lease income should be net of property expenses, because some leases reimburse for those and some do not.</a:t>
            </a:r>
          </a:p>
          <a:p>
            <a:pPr lvl="1"/>
            <a:r>
              <a:rPr lang="en-US" dirty="0"/>
              <a:t>Calculate the PV of those lease payments</a:t>
            </a:r>
          </a:p>
          <a:p>
            <a:pPr lvl="1"/>
            <a:r>
              <a:rPr lang="en-US" dirty="0"/>
              <a:t>Calculate the level annuity (series of payments) over the term of the lease that is equivalent to that PV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4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706-51B2-4C16-B086-658919F1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6D87C-115C-4F3C-A8D5-C98DB1F71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reality is more difficult.</a:t>
            </a:r>
          </a:p>
          <a:p>
            <a:pPr lvl="1"/>
            <a:r>
              <a:rPr lang="en-US" dirty="0"/>
              <a:t>Some lease terms are quite complex and difficult to decipher.</a:t>
            </a:r>
          </a:p>
          <a:p>
            <a:pPr lvl="1"/>
            <a:r>
              <a:rPr lang="en-US" dirty="0"/>
              <a:t>Some lease terms are definite.</a:t>
            </a:r>
          </a:p>
          <a:p>
            <a:pPr lvl="2"/>
            <a:r>
              <a:rPr lang="en-US" dirty="0"/>
              <a:t>Step up rents with specified rent increases are an example</a:t>
            </a:r>
          </a:p>
          <a:p>
            <a:pPr lvl="1"/>
            <a:r>
              <a:rPr lang="en-US" dirty="0"/>
              <a:t>Some lease terms are indefinite</a:t>
            </a:r>
          </a:p>
          <a:p>
            <a:pPr lvl="2"/>
            <a:r>
              <a:rPr lang="en-US" dirty="0"/>
              <a:t>Inflation or sales indexed rents cannot be known in advance</a:t>
            </a:r>
          </a:p>
          <a:p>
            <a:pPr lvl="3"/>
            <a:r>
              <a:rPr lang="en-US" dirty="0"/>
              <a:t>They must be estimated in advance, and those estimates may be wrong.</a:t>
            </a:r>
          </a:p>
          <a:p>
            <a:pPr lvl="3"/>
            <a:r>
              <a:rPr lang="en-US" dirty="0"/>
              <a:t>Care must be taken when comparing these leases to those with known income, as the risk is not the same.</a:t>
            </a:r>
          </a:p>
          <a:p>
            <a:pPr lvl="1"/>
            <a:r>
              <a:rPr lang="en-US" dirty="0"/>
              <a:t>Some leases will not pay as agreed</a:t>
            </a:r>
          </a:p>
        </p:txBody>
      </p:sp>
    </p:spTree>
    <p:extLst>
      <p:ext uri="{BB962C8B-B14F-4D97-AF65-F5344CB8AC3E}">
        <p14:creationId xmlns:p14="http://schemas.microsoft.com/office/powerpoint/2010/main" val="2284487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F7376-7F4B-49B7-91D1-44B5E41A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Effective Rent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51F75-B240-4684-AB70-CA8C0C0D9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example, I will walk through the 2</a:t>
            </a:r>
            <a:r>
              <a:rPr lang="en-US" baseline="30000" dirty="0"/>
              <a:t>nd</a:t>
            </a:r>
            <a:r>
              <a:rPr lang="en-US" dirty="0"/>
              <a:t> alternative lease in the book.</a:t>
            </a:r>
          </a:p>
          <a:p>
            <a:pPr lvl="1"/>
            <a:r>
              <a:rPr lang="en-US" dirty="0"/>
              <a:t>The book itself already walks through the first alternative</a:t>
            </a:r>
          </a:p>
          <a:p>
            <a:pPr lvl="1"/>
            <a:r>
              <a:rPr lang="en-US" dirty="0"/>
              <a:t>To keep consistency with the book, I will perform the calculation on a per square foot basis.</a:t>
            </a:r>
          </a:p>
          <a:p>
            <a:pPr lvl="2"/>
            <a:r>
              <a:rPr lang="en-US" dirty="0"/>
              <a:t>It can also be done on a total rent basis.</a:t>
            </a:r>
          </a:p>
        </p:txBody>
      </p:sp>
    </p:spTree>
    <p:extLst>
      <p:ext uri="{BB962C8B-B14F-4D97-AF65-F5344CB8AC3E}">
        <p14:creationId xmlns:p14="http://schemas.microsoft.com/office/powerpoint/2010/main" val="467640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B86D7-6B12-45A8-920E-841B1F0A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Lease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23FF9-78EA-4B55-B275-415CC6486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Rent is $38 per square foot for 5 years.</a:t>
            </a:r>
          </a:p>
          <a:p>
            <a:r>
              <a:rPr lang="en-US" dirty="0"/>
              <a:t>Expenses are $20 per square foot and are expected to increase by $1 per year.</a:t>
            </a:r>
          </a:p>
          <a:p>
            <a:r>
              <a:rPr lang="en-US" dirty="0"/>
              <a:t>The owner is responsible for all expenses up to an expense stop of $20, the tenant will pay all expenses above $20</a:t>
            </a:r>
          </a:p>
          <a:p>
            <a:pPr lvl="1"/>
            <a:r>
              <a:rPr lang="en-US" dirty="0"/>
              <a:t>This is a good example of what an expense stop is, how it works, and even how it is commonly implemented.</a:t>
            </a:r>
          </a:p>
          <a:p>
            <a:pPr lvl="2"/>
            <a:r>
              <a:rPr lang="en-US" dirty="0"/>
              <a:t>Expense stops are often deliberately set to be equal to expenses in the first year of the lease, as in this example.</a:t>
            </a:r>
          </a:p>
        </p:txBody>
      </p:sp>
    </p:spTree>
    <p:extLst>
      <p:ext uri="{BB962C8B-B14F-4D97-AF65-F5344CB8AC3E}">
        <p14:creationId xmlns:p14="http://schemas.microsoft.com/office/powerpoint/2010/main" val="1680471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293F5-C6FE-42F4-A535-10664A50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Note on Cash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1F6FB-3ECC-40BD-B9DE-93BA0E366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follow the example in the book to avoid confusion, but a couple of points are worth mentioning.</a:t>
            </a:r>
          </a:p>
          <a:p>
            <a:r>
              <a:rPr lang="en-US" dirty="0"/>
              <a:t>First, the book simplifies the cash flows to be annual, when it is most likely that rent would be due monthly.</a:t>
            </a:r>
          </a:p>
          <a:p>
            <a:pPr lvl="1"/>
            <a:r>
              <a:rPr lang="en-US" dirty="0"/>
              <a:t>This is a reasonable simplification given that many of the cash flows are estimated anyway.</a:t>
            </a:r>
          </a:p>
          <a:p>
            <a:pPr lvl="2"/>
            <a:r>
              <a:rPr lang="en-US" dirty="0"/>
              <a:t>Any error caused by the TVM difference between annual and monthly cash flows is likely smaller than any error caused by bad estimates.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6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4A8BE-B255-4DC1-B9EB-341ADE07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Note on Cash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9173B-176F-4912-BFC0-8FB1B4A9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second issue is a bit more serious.</a:t>
            </a:r>
          </a:p>
          <a:p>
            <a:pPr lvl="1"/>
            <a:r>
              <a:rPr lang="en-US" dirty="0"/>
              <a:t>Rent is usually paid in advance, while loan payments are usually made in arrears (after the fact).</a:t>
            </a:r>
          </a:p>
          <a:p>
            <a:pPr lvl="2"/>
            <a:r>
              <a:rPr lang="en-US" dirty="0"/>
              <a:t>The rent payment for the month of January is usually made on January 1.</a:t>
            </a:r>
          </a:p>
          <a:p>
            <a:pPr lvl="2"/>
            <a:r>
              <a:rPr lang="en-US" dirty="0"/>
              <a:t>The mortgage payment for the month of January is usually made on February 1.</a:t>
            </a:r>
          </a:p>
          <a:p>
            <a:r>
              <a:rPr lang="en-US" dirty="0"/>
              <a:t>So on our 5 year lease, it is likely that the first payment would be due today, and the last due 4 years from now.</a:t>
            </a:r>
          </a:p>
          <a:p>
            <a:pPr lvl="1"/>
            <a:r>
              <a:rPr lang="en-US" dirty="0"/>
              <a:t>This can be a significant difference because of the TVM.</a:t>
            </a:r>
          </a:p>
        </p:txBody>
      </p:sp>
    </p:spTree>
    <p:extLst>
      <p:ext uri="{BB962C8B-B14F-4D97-AF65-F5344CB8AC3E}">
        <p14:creationId xmlns:p14="http://schemas.microsoft.com/office/powerpoint/2010/main" val="3325399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50271-28A9-4A79-BAA8-90B45B22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Note on Cash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D3DF2-1B4C-4927-B870-F7D5F60A7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quick fix to this issue is to say that while all the alternative leases may be signed today, they will all start one year from now and last for 5 years.</a:t>
            </a:r>
          </a:p>
          <a:p>
            <a:pPr lvl="1"/>
            <a:r>
              <a:rPr lang="en-US" dirty="0"/>
              <a:t>The property will not be available until then.</a:t>
            </a:r>
          </a:p>
          <a:p>
            <a:pPr lvl="1"/>
            <a:r>
              <a:rPr lang="en-US" dirty="0"/>
              <a:t>This would not actually be unusual.</a:t>
            </a:r>
          </a:p>
        </p:txBody>
      </p:sp>
    </p:spTree>
    <p:extLst>
      <p:ext uri="{BB962C8B-B14F-4D97-AF65-F5344CB8AC3E}">
        <p14:creationId xmlns:p14="http://schemas.microsoft.com/office/powerpoint/2010/main" val="307084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F80F-6DD0-4934-AB0A-9F9C08BC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Leases and Income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4CA7A-21EF-43D0-8A30-2D1BA5193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Leases determine the income potential for commercial real estate.</a:t>
            </a:r>
          </a:p>
          <a:p>
            <a:r>
              <a:rPr lang="en-US" dirty="0"/>
              <a:t>Lease rates are also determined by the supply and demand for space</a:t>
            </a:r>
          </a:p>
          <a:p>
            <a:pPr lvl="1"/>
            <a:r>
              <a:rPr lang="en-US" dirty="0"/>
              <a:t>Leases are just the price for temporary use of real estate</a:t>
            </a:r>
          </a:p>
          <a:p>
            <a:r>
              <a:rPr lang="en-US" dirty="0"/>
              <a:t>Market Rent refers to the current lease price.</a:t>
            </a:r>
          </a:p>
          <a:p>
            <a:pPr lvl="1"/>
            <a:r>
              <a:rPr lang="en-US" dirty="0"/>
              <a:t>There are different market rents for different properties, all determined by supply and demand.</a:t>
            </a:r>
          </a:p>
        </p:txBody>
      </p:sp>
    </p:spTree>
    <p:extLst>
      <p:ext uri="{BB962C8B-B14F-4D97-AF65-F5344CB8AC3E}">
        <p14:creationId xmlns:p14="http://schemas.microsoft.com/office/powerpoint/2010/main" val="3085363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A7743-DEAD-4106-9562-0D9F6B904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Cash 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3329F-4B5F-4159-8F72-F0A308E15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CF0 = 0 because no money changes hands today</a:t>
            </a:r>
          </a:p>
          <a:p>
            <a:r>
              <a:rPr lang="en-US" dirty="0"/>
              <a:t>C01 = 38-20= 18</a:t>
            </a:r>
          </a:p>
          <a:p>
            <a:pPr lvl="1"/>
            <a:r>
              <a:rPr lang="en-US" dirty="0"/>
              <a:t>This is just the rental income – expenses.</a:t>
            </a:r>
          </a:p>
          <a:p>
            <a:r>
              <a:rPr lang="en-US" dirty="0"/>
              <a:t>C02 = 38-21+1=18</a:t>
            </a:r>
          </a:p>
          <a:p>
            <a:pPr lvl="1"/>
            <a:r>
              <a:rPr lang="en-US" dirty="0"/>
              <a:t>Expenses rose by $1, but because of the recoveries the owner collected an extra $1 in rent.</a:t>
            </a:r>
          </a:p>
          <a:p>
            <a:pPr lvl="1"/>
            <a:r>
              <a:rPr lang="en-US" dirty="0"/>
              <a:t>This is exactly how the recoveries are supposed to work to hold net rent flat.</a:t>
            </a:r>
          </a:p>
          <a:p>
            <a:r>
              <a:rPr lang="en-US" dirty="0"/>
              <a:t>Because the expense stop will always work this way,</a:t>
            </a:r>
          </a:p>
          <a:p>
            <a:r>
              <a:rPr lang="en-US" dirty="0"/>
              <a:t>C03-C05 will also equal $18</a:t>
            </a:r>
          </a:p>
        </p:txBody>
      </p:sp>
    </p:spTree>
    <p:extLst>
      <p:ext uri="{BB962C8B-B14F-4D97-AF65-F5344CB8AC3E}">
        <p14:creationId xmlns:p14="http://schemas.microsoft.com/office/powerpoint/2010/main" val="2324985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FBDD-BEDE-4FEF-BBEC-23F1120E6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Calculating Equivalent Annuity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60A1A-3857-460C-82B6-A722A0E59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Well, because of the expense stop, this already is an annuity.</a:t>
            </a:r>
          </a:p>
          <a:p>
            <a:pPr lvl="1"/>
            <a:r>
              <a:rPr lang="en-US" dirty="0"/>
              <a:t>You get $18 every year</a:t>
            </a:r>
          </a:p>
          <a:p>
            <a:r>
              <a:rPr lang="en-US" dirty="0"/>
              <a:t>So the equivalent annuity at 10% or any other rate better be $18!</a:t>
            </a:r>
          </a:p>
          <a:p>
            <a:pPr lvl="1"/>
            <a:r>
              <a:rPr lang="en-US" dirty="0"/>
              <a:t>The book says $17.99, but that is a rounding error.</a:t>
            </a:r>
          </a:p>
        </p:txBody>
      </p:sp>
    </p:spTree>
    <p:extLst>
      <p:ext uri="{BB962C8B-B14F-4D97-AF65-F5344CB8AC3E}">
        <p14:creationId xmlns:p14="http://schemas.microsoft.com/office/powerpoint/2010/main" val="108749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09557-B87B-43CE-AF0B-219AF89B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Comments on Effective 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78E5E-4F23-46BF-A3CF-BC5780E78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these calculations involve some assumption about whether or not tenants will pay as agreed or what expenses will be or both.</a:t>
            </a:r>
          </a:p>
          <a:p>
            <a:r>
              <a:rPr lang="en-US" dirty="0"/>
              <a:t>If expenses are higher or tenants default on payments, the actual value of the lease will be different.</a:t>
            </a:r>
          </a:p>
          <a:p>
            <a:r>
              <a:rPr lang="en-US" dirty="0"/>
              <a:t>Unfortunately these risks are not evenly distributed between all of the options.</a:t>
            </a:r>
          </a:p>
        </p:txBody>
      </p:sp>
    </p:spTree>
    <p:extLst>
      <p:ext uri="{BB962C8B-B14F-4D97-AF65-F5344CB8AC3E}">
        <p14:creationId xmlns:p14="http://schemas.microsoft.com/office/powerpoint/2010/main" val="3352734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0316C-3ED2-4165-A699-C37A4BC5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and Effective 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FCF0-ED83-4B4C-8063-E1ED265EF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Flat rent looks like the least likely to cause a tenant default.</a:t>
            </a:r>
          </a:p>
          <a:p>
            <a:pPr lvl="1"/>
            <a:r>
              <a:rPr lang="en-US" dirty="0"/>
              <a:t>The payment doesn’t increase, so a rent increase can’t cause default.</a:t>
            </a:r>
          </a:p>
          <a:p>
            <a:pPr lvl="2"/>
            <a:r>
              <a:rPr lang="en-US" dirty="0"/>
              <a:t>But bad business still can.</a:t>
            </a:r>
          </a:p>
          <a:p>
            <a:pPr lvl="2"/>
            <a:r>
              <a:rPr lang="en-US" dirty="0"/>
              <a:t>And the fact that base rent is likely to be higher for flat rent than some other types means the tenant may have less flexibility when business is bad.</a:t>
            </a:r>
          </a:p>
          <a:p>
            <a:r>
              <a:rPr lang="en-US" dirty="0"/>
              <a:t>Percentage rent (not one of the alternatives in the book) may look likely to cause a default.</a:t>
            </a:r>
          </a:p>
          <a:p>
            <a:pPr lvl="1"/>
            <a:r>
              <a:rPr lang="en-US" dirty="0"/>
              <a:t>The rent payment can go really high, basically unlimited.</a:t>
            </a:r>
          </a:p>
          <a:p>
            <a:pPr lvl="2"/>
            <a:r>
              <a:rPr lang="en-US" dirty="0"/>
              <a:t>But it only goes up when the tenant’s sales are also going up, meaning they have a higher capacity to pay.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9F043-AE5D-494C-86D8-31389E863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and Effective 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A1B79-C369-4531-8808-C6AEC5E23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numbers from the effective rent calculation are helpful, but they must be interpreted with some thought given to the risk taken to achieve </a:t>
            </a:r>
            <a:r>
              <a:rPr lang="en-US"/>
              <a:t>those numbers.</a:t>
            </a:r>
          </a:p>
        </p:txBody>
      </p:sp>
    </p:spTree>
    <p:extLst>
      <p:ext uri="{BB962C8B-B14F-4D97-AF65-F5344CB8AC3E}">
        <p14:creationId xmlns:p14="http://schemas.microsoft.com/office/powerpoint/2010/main" val="997931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91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4247-DF3D-439C-B4D5-A96C2D4E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Vacancy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70BF5-2745-4629-825E-6643C89D4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Vacancy is unoccupied property and therefore represents a loss of potential revenue for the property owner.</a:t>
            </a:r>
          </a:p>
          <a:p>
            <a:r>
              <a:rPr lang="en-US" dirty="0"/>
              <a:t>Some vacancy is normal.</a:t>
            </a:r>
          </a:p>
          <a:p>
            <a:pPr lvl="1"/>
            <a:r>
              <a:rPr lang="en-US" dirty="0"/>
              <a:t>Especially in larger properties, someone is always moving out and someone else is moving in.</a:t>
            </a:r>
          </a:p>
          <a:p>
            <a:pPr lvl="2"/>
            <a:r>
              <a:rPr lang="en-US" dirty="0"/>
              <a:t>At the least, the property will usually need to be cleaned and updated for the new occupant, which takes time</a:t>
            </a:r>
          </a:p>
          <a:p>
            <a:pPr lvl="2"/>
            <a:r>
              <a:rPr lang="en-US" dirty="0"/>
              <a:t>More often, the move in and move out dates are not perfectly aligned in the first place, causing some gap in rent.</a:t>
            </a:r>
          </a:p>
          <a:p>
            <a:r>
              <a:rPr lang="en-US" dirty="0"/>
              <a:t>High vacancy indicates a problem</a:t>
            </a:r>
          </a:p>
        </p:txBody>
      </p:sp>
    </p:spTree>
    <p:extLst>
      <p:ext uri="{BB962C8B-B14F-4D97-AF65-F5344CB8AC3E}">
        <p14:creationId xmlns:p14="http://schemas.microsoft.com/office/powerpoint/2010/main" val="324359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A8DC2-53EF-40FD-97C7-73276FB8A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Lease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2511-DF30-496D-A213-74C65328E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Lessor</a:t>
            </a:r>
          </a:p>
          <a:p>
            <a:pPr lvl="1"/>
            <a:r>
              <a:rPr lang="en-US" dirty="0"/>
              <a:t>The property owner.</a:t>
            </a:r>
          </a:p>
          <a:p>
            <a:r>
              <a:rPr lang="en-US" dirty="0"/>
              <a:t>Lessee</a:t>
            </a:r>
          </a:p>
          <a:p>
            <a:pPr lvl="1"/>
            <a:r>
              <a:rPr lang="en-US" dirty="0"/>
              <a:t>The entity or person renting the space.</a:t>
            </a:r>
          </a:p>
          <a:p>
            <a:r>
              <a:rPr lang="en-US" dirty="0"/>
              <a:t>Lease</a:t>
            </a:r>
          </a:p>
          <a:p>
            <a:pPr lvl="1"/>
            <a:r>
              <a:rPr lang="en-US" dirty="0"/>
              <a:t>The contract between the lessor and lessee describing the terms of their relationship.</a:t>
            </a:r>
          </a:p>
        </p:txBody>
      </p:sp>
    </p:spTree>
    <p:extLst>
      <p:ext uri="{BB962C8B-B14F-4D97-AF65-F5344CB8AC3E}">
        <p14:creationId xmlns:p14="http://schemas.microsoft.com/office/powerpoint/2010/main" val="118905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48599-8902-425E-B37A-FBC5355C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Types of 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AA80F-1F8C-469D-9292-318D0D9D6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Flat Rent</a:t>
            </a:r>
          </a:p>
          <a:p>
            <a:pPr lvl="1"/>
            <a:r>
              <a:rPr lang="en-US" dirty="0"/>
              <a:t>The rental payment stays the same for the term of the lease.</a:t>
            </a:r>
          </a:p>
          <a:p>
            <a:pPr lvl="1"/>
            <a:r>
              <a:rPr lang="en-US" dirty="0"/>
              <a:t>Common for apartment leases, but rare anywhere else.</a:t>
            </a:r>
          </a:p>
          <a:p>
            <a:r>
              <a:rPr lang="en-US" dirty="0"/>
              <a:t>Step Up Rent</a:t>
            </a:r>
          </a:p>
          <a:p>
            <a:pPr lvl="1"/>
            <a:r>
              <a:rPr lang="en-US" dirty="0"/>
              <a:t>The rent increases during the term of the lease.</a:t>
            </a:r>
          </a:p>
          <a:p>
            <a:pPr lvl="1"/>
            <a:r>
              <a:rPr lang="en-US" dirty="0"/>
              <a:t>The time and amount of the increase is specified in advance in the lease.</a:t>
            </a:r>
          </a:p>
        </p:txBody>
      </p:sp>
    </p:spTree>
    <p:extLst>
      <p:ext uri="{BB962C8B-B14F-4D97-AF65-F5344CB8AC3E}">
        <p14:creationId xmlns:p14="http://schemas.microsoft.com/office/powerpoint/2010/main" val="339691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53B3-66AD-4B86-9626-CDBDA5226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Types of 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AA453-F24F-4D31-8AF9-3A280D4E3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Indexed Rent</a:t>
            </a:r>
          </a:p>
          <a:p>
            <a:pPr lvl="1"/>
            <a:r>
              <a:rPr lang="en-US" dirty="0"/>
              <a:t>The rent may increase, or possibly decrease, during the term of the lease.</a:t>
            </a:r>
          </a:p>
          <a:p>
            <a:pPr lvl="1"/>
            <a:r>
              <a:rPr lang="en-US" dirty="0"/>
              <a:t>The rent may change according to the movements of a price index like the CPI.</a:t>
            </a:r>
          </a:p>
          <a:p>
            <a:pPr lvl="2"/>
            <a:r>
              <a:rPr lang="en-US" dirty="0"/>
              <a:t>While the exact change in rent is not specified in the lease, the index to be used and the timing of the adjustments is specified</a:t>
            </a:r>
          </a:p>
        </p:txBody>
      </p:sp>
    </p:spTree>
    <p:extLst>
      <p:ext uri="{BB962C8B-B14F-4D97-AF65-F5344CB8AC3E}">
        <p14:creationId xmlns:p14="http://schemas.microsoft.com/office/powerpoint/2010/main" val="266431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5B877-51A8-4A49-883C-BB3A736BA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Types of 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CEF33-D931-481A-AFEB-8F68B0CFD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Percentage Rent</a:t>
            </a:r>
          </a:p>
          <a:p>
            <a:pPr lvl="1"/>
            <a:r>
              <a:rPr lang="en-US" dirty="0"/>
              <a:t>Rent payments are tied to the tenant’s sales.</a:t>
            </a:r>
          </a:p>
          <a:p>
            <a:pPr lvl="1"/>
            <a:r>
              <a:rPr lang="en-US" dirty="0"/>
              <a:t>Usually there will be a minimum amount of sales below which a flat rent is paid, but the tenant will pay a percentage of sales over that amount.</a:t>
            </a:r>
          </a:p>
          <a:p>
            <a:pPr lvl="2"/>
            <a:r>
              <a:rPr lang="en-US" dirty="0"/>
              <a:t>The minimum amount of sales is often called a breakpoint.</a:t>
            </a:r>
          </a:p>
          <a:p>
            <a:pPr lvl="2"/>
            <a:r>
              <a:rPr lang="en-US" dirty="0"/>
              <a:t>The exact percentage, the breakpoint, and how sales are calculated are all specified in the lease.</a:t>
            </a:r>
          </a:p>
          <a:p>
            <a:pPr lvl="1"/>
            <a:r>
              <a:rPr lang="en-US" dirty="0"/>
              <a:t>Extremely common in retail leases</a:t>
            </a:r>
          </a:p>
          <a:p>
            <a:pPr lvl="2"/>
            <a:r>
              <a:rPr lang="en-US" dirty="0"/>
              <a:t>Although, like all of these, the use of a percentage rent may also vary by geographic area.</a:t>
            </a:r>
          </a:p>
        </p:txBody>
      </p:sp>
    </p:spTree>
    <p:extLst>
      <p:ext uri="{BB962C8B-B14F-4D97-AF65-F5344CB8AC3E}">
        <p14:creationId xmlns:p14="http://schemas.microsoft.com/office/powerpoint/2010/main" val="272720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6307-6803-4925-98EF-EC5B3D5A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A9DC0-8DE2-4584-B52B-F2BED1D02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some leases, tenants may be directly responsible to the provider for their own utilities.</a:t>
            </a:r>
          </a:p>
          <a:p>
            <a:pPr lvl="1"/>
            <a:r>
              <a:rPr lang="en-US" dirty="0"/>
              <a:t>Cable, electricity, water, etc.</a:t>
            </a:r>
          </a:p>
          <a:p>
            <a:pPr lvl="1"/>
            <a:r>
              <a:rPr lang="en-US" dirty="0"/>
              <a:t>This is common in apartment leases.</a:t>
            </a:r>
          </a:p>
          <a:p>
            <a:r>
              <a:rPr lang="en-US" dirty="0"/>
              <a:t>In other leases, the property owner may pay these bills.</a:t>
            </a:r>
          </a:p>
          <a:p>
            <a:pPr lvl="1"/>
            <a:r>
              <a:rPr lang="en-US" dirty="0"/>
              <a:t>But the property owner may recover some expenses through expense recoveries, or just recoveries.</a:t>
            </a:r>
          </a:p>
          <a:p>
            <a:r>
              <a:rPr lang="en-US" dirty="0"/>
              <a:t>All of this should be specified in the lease.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9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6E68F-FDE0-4772-A925-1145B2339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Leases by Expense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055BC-0CFD-4D29-82E0-EF38A39DB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Gross Lease</a:t>
            </a:r>
          </a:p>
          <a:p>
            <a:pPr lvl="1"/>
            <a:r>
              <a:rPr lang="en-US" dirty="0"/>
              <a:t>Owner pays all property expenses including taxes, utilities, and water.</a:t>
            </a:r>
          </a:p>
          <a:p>
            <a:r>
              <a:rPr lang="en-US" dirty="0"/>
              <a:t>Net Lease</a:t>
            </a:r>
          </a:p>
          <a:p>
            <a:pPr lvl="1"/>
            <a:r>
              <a:rPr lang="en-US" dirty="0"/>
              <a:t>Tenant pays operating expenses identified in the lease.</a:t>
            </a:r>
          </a:p>
          <a:p>
            <a:r>
              <a:rPr lang="en-US" dirty="0"/>
              <a:t>Net </a:t>
            </a:r>
            <a:r>
              <a:rPr lang="en-US" dirty="0" err="1"/>
              <a:t>Net</a:t>
            </a:r>
            <a:r>
              <a:rPr lang="en-US" dirty="0"/>
              <a:t> Lease</a:t>
            </a:r>
          </a:p>
          <a:p>
            <a:pPr lvl="1"/>
            <a:r>
              <a:rPr lang="en-US" dirty="0"/>
              <a:t>Tenant pays operating expenses directly and owner recovers property taxes and insurance.</a:t>
            </a:r>
          </a:p>
          <a:p>
            <a:r>
              <a:rPr lang="en-US" dirty="0"/>
              <a:t>Triple Net</a:t>
            </a:r>
          </a:p>
          <a:p>
            <a:pPr lvl="1"/>
            <a:r>
              <a:rPr lang="en-US" dirty="0"/>
              <a:t>Tenant also pays for certain capital outlays</a:t>
            </a:r>
          </a:p>
        </p:txBody>
      </p:sp>
    </p:spTree>
    <p:extLst>
      <p:ext uri="{BB962C8B-B14F-4D97-AF65-F5344CB8AC3E}">
        <p14:creationId xmlns:p14="http://schemas.microsoft.com/office/powerpoint/2010/main" val="1937384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3854</TotalTime>
  <Words>1669</Words>
  <Application>Microsoft Office PowerPoint</Application>
  <PresentationFormat>Widescreen</PresentationFormat>
  <Paragraphs>145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Leases</vt:lpstr>
      <vt:lpstr>Leases and Income Potential</vt:lpstr>
      <vt:lpstr>Vacancy</vt:lpstr>
      <vt:lpstr>Lease Terms</vt:lpstr>
      <vt:lpstr>Common Types of Rent</vt:lpstr>
      <vt:lpstr>Common Types of Rent</vt:lpstr>
      <vt:lpstr>Common Types of Rent</vt:lpstr>
      <vt:lpstr>Expenses</vt:lpstr>
      <vt:lpstr>Leases by Expense Recovery</vt:lpstr>
      <vt:lpstr>Recoveries and Base Rent</vt:lpstr>
      <vt:lpstr>Common Areas</vt:lpstr>
      <vt:lpstr>Allocation of Expenses</vt:lpstr>
      <vt:lpstr>Effective Rent</vt:lpstr>
      <vt:lpstr>Complications</vt:lpstr>
      <vt:lpstr>Example of Effective Rent Calculation</vt:lpstr>
      <vt:lpstr>Example Lease Terms</vt:lpstr>
      <vt:lpstr>A Note on Cash Flows</vt:lpstr>
      <vt:lpstr>A Note on Cash Flows</vt:lpstr>
      <vt:lpstr>A Note on Cash Flows</vt:lpstr>
      <vt:lpstr>Example Cash Flows</vt:lpstr>
      <vt:lpstr>Calculating Equivalent Annuity</vt:lpstr>
      <vt:lpstr>Comments on Effective Rent</vt:lpstr>
      <vt:lpstr>Risk and Effective Rent</vt:lpstr>
      <vt:lpstr>Risk and Effective Rent</vt:lpstr>
      <vt:lpstr>PowerPoint Presentation</vt:lpstr>
    </vt:vector>
  </TitlesOfParts>
  <Company>University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Simin Pulat</dc:creator>
  <cp:lastModifiedBy>Chris</cp:lastModifiedBy>
  <cp:revision>134</cp:revision>
  <dcterms:created xsi:type="dcterms:W3CDTF">2015-01-14T19:18:41Z</dcterms:created>
  <dcterms:modified xsi:type="dcterms:W3CDTF">2020-08-11T17:33:36Z</dcterms:modified>
</cp:coreProperties>
</file>