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99" r:id="rId21"/>
    <p:sldId id="286" r:id="rId22"/>
    <p:sldId id="287" r:id="rId23"/>
    <p:sldId id="288" r:id="rId24"/>
    <p:sldId id="291" r:id="rId25"/>
    <p:sldId id="292" r:id="rId26"/>
    <p:sldId id="293" r:id="rId27"/>
    <p:sldId id="298" r:id="rId28"/>
    <p:sldId id="294" r:id="rId29"/>
    <p:sldId id="295" r:id="rId30"/>
    <p:sldId id="296" r:id="rId31"/>
    <p:sldId id="297" r:id="rId32"/>
    <p:sldId id="25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/>
    <p:restoredTop sz="93365"/>
  </p:normalViewPr>
  <p:slideViewPr>
    <p:cSldViewPr snapToGrid="0" snapToObjects="1">
      <p:cViewPr varScale="1">
        <p:scale>
          <a:sx n="107" d="100"/>
          <a:sy n="107" d="100"/>
        </p:scale>
        <p:origin x="98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C51B-E83A-9B4A-8AA0-262718822A86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29A73-2F6E-0248-9DBE-6A25E1137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611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Your Video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246821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Course Number &amp; Course Title </a:t>
            </a:r>
          </a:p>
          <a:p>
            <a:r>
              <a:rPr lang="en-US" dirty="0"/>
              <a:t>Your Title/Name</a:t>
            </a:r>
          </a:p>
        </p:txBody>
      </p:sp>
    </p:spTree>
    <p:extLst>
      <p:ext uri="{BB962C8B-B14F-4D97-AF65-F5344CB8AC3E}">
        <p14:creationId xmlns:p14="http://schemas.microsoft.com/office/powerpoint/2010/main" val="339523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34967"/>
            <a:ext cx="10972800" cy="43092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3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26081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2608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0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9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7917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6512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4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9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6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288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6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04255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1132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7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564F-DD36-FC4A-B607-38841CBD4D2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9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A32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Value of Money Calculator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FINC 5970 Real Estate Finance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Monthly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understand the monthly payment, we need to be able to work a financial calculator.</a:t>
            </a:r>
          </a:p>
          <a:p>
            <a:r>
              <a:rPr lang="en-US" dirty="0"/>
              <a:t>I’ll be using the Texas Instruments BAII Plus, and all my descriptions will refer to that calculator.</a:t>
            </a:r>
          </a:p>
          <a:p>
            <a:r>
              <a:rPr lang="en-US" dirty="0"/>
              <a:t>I usually spend a couple of days working with the calculator on the overhead in class.</a:t>
            </a:r>
          </a:p>
          <a:p>
            <a:pPr lvl="1"/>
            <a:r>
              <a:rPr lang="en-US" dirty="0"/>
              <a:t>If you need extra help learning to use the calculator, search YouTube for BAII Plus. </a:t>
            </a:r>
          </a:p>
        </p:txBody>
      </p:sp>
    </p:spTree>
    <p:extLst>
      <p:ext uri="{BB962C8B-B14F-4D97-AF65-F5344CB8AC3E}">
        <p14:creationId xmlns:p14="http://schemas.microsoft.com/office/powerpoint/2010/main" val="3192330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Monthly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time value of money keys are on the 3</a:t>
            </a:r>
            <a:r>
              <a:rPr lang="en-US" baseline="30000" dirty="0"/>
              <a:t>rd</a:t>
            </a:r>
            <a:r>
              <a:rPr lang="en-US" dirty="0"/>
              <a:t> row of the calculator</a:t>
            </a:r>
          </a:p>
          <a:p>
            <a:pPr lvl="1"/>
            <a:r>
              <a:rPr lang="en-US" dirty="0"/>
              <a:t>N is for the number of payments</a:t>
            </a:r>
          </a:p>
          <a:p>
            <a:pPr lvl="1"/>
            <a:r>
              <a:rPr lang="en-US" dirty="0"/>
              <a:t>I/Y is for interest per year</a:t>
            </a:r>
          </a:p>
          <a:p>
            <a:pPr lvl="2"/>
            <a:r>
              <a:rPr lang="en-US" dirty="0"/>
              <a:t>It’s unfortunately named, because this is actually where we enter the interest rate for the period, which can be years, months, days, etc.</a:t>
            </a:r>
          </a:p>
          <a:p>
            <a:pPr lvl="1"/>
            <a:r>
              <a:rPr lang="en-US" dirty="0"/>
              <a:t>PV is present value</a:t>
            </a:r>
          </a:p>
          <a:p>
            <a:pPr lvl="2"/>
            <a:r>
              <a:rPr lang="en-US" dirty="0"/>
              <a:t>For us, this is the amount of money the lender is giving you today.</a:t>
            </a:r>
          </a:p>
          <a:p>
            <a:pPr lvl="2"/>
            <a:r>
              <a:rPr lang="en-US" dirty="0"/>
              <a:t>It doesn’t always have to occur today, just before the FV</a:t>
            </a:r>
          </a:p>
          <a:p>
            <a:pPr lvl="1"/>
            <a:r>
              <a:rPr lang="en-US" dirty="0"/>
              <a:t>PMT is payment</a:t>
            </a:r>
          </a:p>
          <a:p>
            <a:pPr lvl="2"/>
            <a:r>
              <a:rPr lang="en-US" dirty="0"/>
              <a:t>For us, this will be the monthly payment.</a:t>
            </a:r>
          </a:p>
          <a:p>
            <a:pPr lvl="1"/>
            <a:r>
              <a:rPr lang="en-US" dirty="0"/>
              <a:t>FV is future value</a:t>
            </a:r>
          </a:p>
          <a:p>
            <a:pPr lvl="2"/>
            <a:r>
              <a:rPr lang="en-US" dirty="0"/>
              <a:t>This can be used to find the remaining balance on the loan at some future point in time.</a:t>
            </a:r>
          </a:p>
          <a:p>
            <a:pPr lvl="2"/>
            <a:r>
              <a:rPr lang="en-US" dirty="0"/>
              <a:t>Future is relative to PV, not today.</a:t>
            </a:r>
          </a:p>
        </p:txBody>
      </p:sp>
    </p:spTree>
    <p:extLst>
      <p:ext uri="{BB962C8B-B14F-4D97-AF65-F5344CB8AC3E}">
        <p14:creationId xmlns:p14="http://schemas.microsoft.com/office/powerpoint/2010/main" val="3317999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Monthly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key, near the top left of the calculator, will allow you to use the functions listed above the keys.</a:t>
            </a:r>
          </a:p>
          <a:p>
            <a:pPr lvl="1"/>
            <a:r>
              <a:rPr lang="en-US" dirty="0"/>
              <a:t>For example, CLR TVM is above the FV key.</a:t>
            </a:r>
          </a:p>
          <a:p>
            <a:pPr lvl="1"/>
            <a:r>
              <a:rPr lang="en-US" dirty="0"/>
              <a:t>To use it, you would hit 2</a:t>
            </a:r>
            <a:r>
              <a:rPr lang="en-US" baseline="30000" dirty="0"/>
              <a:t>nd</a:t>
            </a:r>
            <a:r>
              <a:rPr lang="en-US" dirty="0"/>
              <a:t>, FV key, or 2</a:t>
            </a:r>
            <a:r>
              <a:rPr lang="en-US" baseline="30000" dirty="0"/>
              <a:t>nd</a:t>
            </a:r>
            <a:r>
              <a:rPr lang="en-US" dirty="0"/>
              <a:t> CLR TVM</a:t>
            </a:r>
          </a:p>
          <a:p>
            <a:pPr lvl="1"/>
            <a:r>
              <a:rPr lang="en-US" dirty="0"/>
              <a:t>You should get in the habit of doing this, CLR TVM is short for clear the Time Value of Money menu</a:t>
            </a:r>
          </a:p>
          <a:p>
            <a:pPr lvl="2"/>
            <a:r>
              <a:rPr lang="en-US" dirty="0"/>
              <a:t>It clears everything out of the N,I/Y, PV, PMT, and FV keys.</a:t>
            </a:r>
          </a:p>
          <a:p>
            <a:pPr lvl="1"/>
            <a:r>
              <a:rPr lang="en-US" dirty="0"/>
              <a:t>You should CLR TVM every time you turn the calculator on, and between every problem.</a:t>
            </a:r>
          </a:p>
          <a:p>
            <a:pPr lvl="2"/>
            <a:r>
              <a:rPr lang="en-US" dirty="0"/>
              <a:t>I usually do it twice, just in case.</a:t>
            </a:r>
          </a:p>
          <a:p>
            <a:pPr lvl="1"/>
            <a:r>
              <a:rPr lang="en-US" dirty="0"/>
              <a:t>If you don’t clear it, you may accidentally leave information from a previous problem in the problem you are working now, which will mess up your answers!</a:t>
            </a:r>
          </a:p>
        </p:txBody>
      </p:sp>
    </p:spTree>
    <p:extLst>
      <p:ext uri="{BB962C8B-B14F-4D97-AF65-F5344CB8AC3E}">
        <p14:creationId xmlns:p14="http://schemas.microsoft.com/office/powerpoint/2010/main" val="292528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Monthly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ways to deal with interest.</a:t>
            </a:r>
          </a:p>
          <a:p>
            <a:r>
              <a:rPr lang="en-US" dirty="0"/>
              <a:t>Fortunately, this is set and forget.</a:t>
            </a:r>
          </a:p>
          <a:p>
            <a:pPr lvl="1"/>
            <a:r>
              <a:rPr lang="en-US" dirty="0"/>
              <a:t>Once you pick a way, you don’t have to change it again.</a:t>
            </a:r>
          </a:p>
          <a:p>
            <a:pPr lvl="1"/>
            <a:r>
              <a:rPr lang="en-US" dirty="0"/>
              <a:t>Actually, I encourage you to choose as quickly as possible, and never look back.</a:t>
            </a:r>
          </a:p>
        </p:txBody>
      </p:sp>
    </p:spTree>
    <p:extLst>
      <p:ext uri="{BB962C8B-B14F-4D97-AF65-F5344CB8AC3E}">
        <p14:creationId xmlns:p14="http://schemas.microsoft.com/office/powerpoint/2010/main" val="152440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Entering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CLR TVM</a:t>
            </a:r>
          </a:p>
          <a:p>
            <a:r>
              <a:rPr lang="en-US" dirty="0"/>
              <a:t>Method 1</a:t>
            </a:r>
          </a:p>
          <a:p>
            <a:r>
              <a:rPr lang="en-US" dirty="0"/>
              <a:t>Let’s say interest rates are about 3.5%, which they are as I type this.</a:t>
            </a:r>
          </a:p>
          <a:p>
            <a:r>
              <a:rPr lang="en-US" dirty="0"/>
              <a:t>This is an annual interest rate.</a:t>
            </a:r>
          </a:p>
          <a:p>
            <a:pPr lvl="1"/>
            <a:r>
              <a:rPr lang="en-US" dirty="0"/>
              <a:t>To find the rate that is charged every month, I need to divide 3.5/12, and then hit I/Y to store that rate as the interest on this loan.</a:t>
            </a:r>
          </a:p>
          <a:p>
            <a:pPr lvl="2"/>
            <a:r>
              <a:rPr lang="en-US" dirty="0"/>
              <a:t>Note, the interest rate is entered as 3.5, not .035.</a:t>
            </a:r>
          </a:p>
          <a:p>
            <a:pPr lvl="3"/>
            <a:r>
              <a:rPr lang="en-US" dirty="0"/>
              <a:t>For TVM functions only, the calculator takes the percentage, not the decimal.</a:t>
            </a:r>
          </a:p>
          <a:p>
            <a:pPr lvl="2"/>
            <a:r>
              <a:rPr lang="en-US" dirty="0"/>
              <a:t>Also note, I did not say divide 3.5/12 and write down this answer, then enter it into I/Y.</a:t>
            </a:r>
          </a:p>
          <a:p>
            <a:pPr lvl="3"/>
            <a:r>
              <a:rPr lang="en-US" dirty="0"/>
              <a:t>If you do that, you will lose too many decimal places.</a:t>
            </a:r>
          </a:p>
          <a:p>
            <a:pPr lvl="3"/>
            <a:r>
              <a:rPr lang="en-US" dirty="0"/>
              <a:t>When you divide, the calculator is storing extra decimal places even if it doesn’t display them.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91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Entering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CLR TVM</a:t>
            </a:r>
          </a:p>
          <a:p>
            <a:r>
              <a:rPr lang="en-US" dirty="0"/>
              <a:t>Method 2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P/Y (Look over the I/Y key)</a:t>
            </a:r>
          </a:p>
          <a:p>
            <a:pPr lvl="1"/>
            <a:r>
              <a:rPr lang="en-US" dirty="0"/>
              <a:t>Type 12, then hit ENTER (Near top left)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Quit (Look over CPT key)</a:t>
            </a:r>
          </a:p>
          <a:p>
            <a:r>
              <a:rPr lang="en-US" dirty="0"/>
              <a:t>You have just set your payments per year to twelve.</a:t>
            </a:r>
          </a:p>
          <a:p>
            <a:pPr lvl="1"/>
            <a:r>
              <a:rPr lang="en-US" dirty="0"/>
              <a:t>They will now stay this way until you change them.</a:t>
            </a:r>
          </a:p>
          <a:p>
            <a:pPr lvl="1"/>
            <a:r>
              <a:rPr lang="en-US" dirty="0"/>
              <a:t>CLR TVM does not change this.</a:t>
            </a:r>
          </a:p>
          <a:p>
            <a:r>
              <a:rPr lang="en-US" dirty="0"/>
              <a:t>To enter 3.5% interest now, type 3.5 and press the I/Y key.</a:t>
            </a:r>
          </a:p>
          <a:p>
            <a:pPr lvl="1"/>
            <a:r>
              <a:rPr lang="en-US" dirty="0"/>
              <a:t>The downside to this method is that you have to remember to check the p/y if you work problems with different payment frequencies, like yearly or quarterly.  We won’t do that in this class, so it’s usually ok.</a:t>
            </a:r>
          </a:p>
        </p:txBody>
      </p:sp>
    </p:spTree>
    <p:extLst>
      <p:ext uri="{BB962C8B-B14F-4D97-AF65-F5344CB8AC3E}">
        <p14:creationId xmlns:p14="http://schemas.microsoft.com/office/powerpoint/2010/main" val="196724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Entering Number of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order you enter doesn’t matter, so after you learn you can enter these in any order you want.</a:t>
            </a:r>
          </a:p>
          <a:p>
            <a:r>
              <a:rPr lang="en-US" dirty="0"/>
              <a:t>We will assume a 30 year mortgage, so that’s 360 payments.</a:t>
            </a:r>
          </a:p>
          <a:p>
            <a:pPr lvl="1"/>
            <a:r>
              <a:rPr lang="en-US" dirty="0"/>
              <a:t>30*12=360</a:t>
            </a:r>
          </a:p>
          <a:p>
            <a:pPr lvl="1"/>
            <a:r>
              <a:rPr lang="en-US" dirty="0"/>
              <a:t>By the way, don’t be afraid to use the calculator sitting in front of you to be sure.</a:t>
            </a:r>
          </a:p>
          <a:p>
            <a:pPr lvl="2"/>
            <a:r>
              <a:rPr lang="en-US" dirty="0"/>
              <a:t>Nothing like missing a problem because you got cocky! </a:t>
            </a:r>
          </a:p>
          <a:p>
            <a:r>
              <a:rPr lang="en-US" dirty="0"/>
              <a:t>The number of payments is not influenced by your choice of payments per year.</a:t>
            </a:r>
          </a:p>
          <a:p>
            <a:pPr lvl="1"/>
            <a:r>
              <a:rPr lang="en-US" dirty="0"/>
              <a:t>It’s 360 for a 30 year mortgage regardless.</a:t>
            </a:r>
          </a:p>
          <a:p>
            <a:r>
              <a:rPr lang="en-US" dirty="0"/>
              <a:t>Type 360 and press N</a:t>
            </a:r>
          </a:p>
        </p:txBody>
      </p:sp>
    </p:spTree>
    <p:extLst>
      <p:ext uri="{BB962C8B-B14F-4D97-AF65-F5344CB8AC3E}">
        <p14:creationId xmlns:p14="http://schemas.microsoft.com/office/powerpoint/2010/main" val="228259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Entering Present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our $400,000 example, we put 5% down, which was $20,000.</a:t>
            </a:r>
          </a:p>
          <a:p>
            <a:r>
              <a:rPr lang="en-US" dirty="0"/>
              <a:t>We will need to borrow the remaining amount, $380,000.</a:t>
            </a:r>
          </a:p>
          <a:p>
            <a:r>
              <a:rPr lang="en-US" dirty="0"/>
              <a:t>Type 380,000, and press PV.</a:t>
            </a:r>
          </a:p>
          <a:p>
            <a:r>
              <a:rPr lang="en-US" dirty="0"/>
              <a:t>When entering dollar figures, the sign can be very important.  I use the wallet rule.</a:t>
            </a:r>
          </a:p>
          <a:p>
            <a:pPr lvl="1"/>
            <a:r>
              <a:rPr lang="en-US" dirty="0"/>
              <a:t>Money going in my wallet, is positive.</a:t>
            </a:r>
          </a:p>
          <a:p>
            <a:pPr lvl="1"/>
            <a:r>
              <a:rPr lang="en-US" dirty="0"/>
              <a:t>Money leaving my wallet, is negative.</a:t>
            </a:r>
          </a:p>
          <a:p>
            <a:pPr lvl="1"/>
            <a:r>
              <a:rPr lang="en-US" dirty="0"/>
              <a:t>The bank is lending me this money, so it’s going in my wallet, briefly, and is positive.</a:t>
            </a:r>
          </a:p>
        </p:txBody>
      </p:sp>
    </p:spTree>
    <p:extLst>
      <p:ext uri="{BB962C8B-B14F-4D97-AF65-F5344CB8AC3E}">
        <p14:creationId xmlns:p14="http://schemas.microsoft.com/office/powerpoint/2010/main" val="2078362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now have entered</a:t>
            </a:r>
          </a:p>
          <a:p>
            <a:pPr lvl="1"/>
            <a:r>
              <a:rPr lang="en-US" dirty="0"/>
              <a:t>I/Y= 3.5 (P/Y=12) or 3.5/12 (P/Y=1)</a:t>
            </a:r>
          </a:p>
          <a:p>
            <a:pPr lvl="1"/>
            <a:r>
              <a:rPr lang="en-US" dirty="0"/>
              <a:t>N=360</a:t>
            </a:r>
          </a:p>
          <a:p>
            <a:pPr lvl="1"/>
            <a:r>
              <a:rPr lang="en-US" dirty="0"/>
              <a:t>PV=380,000</a:t>
            </a:r>
          </a:p>
          <a:p>
            <a:r>
              <a:rPr lang="en-US" dirty="0"/>
              <a:t>To find PMT, press CPT (Short for compute in the top left of the calculator), then press PMT.</a:t>
            </a:r>
          </a:p>
          <a:p>
            <a:pPr lvl="1"/>
            <a:r>
              <a:rPr lang="en-US" dirty="0"/>
              <a:t>You should have PMT=-1706.37</a:t>
            </a:r>
          </a:p>
          <a:p>
            <a:pPr lvl="1"/>
            <a:r>
              <a:rPr lang="en-US" dirty="0"/>
              <a:t>It’s negative because you pay it.</a:t>
            </a:r>
          </a:p>
        </p:txBody>
      </p:sp>
    </p:spTree>
    <p:extLst>
      <p:ext uri="{BB962C8B-B14F-4D97-AF65-F5344CB8AC3E}">
        <p14:creationId xmlns:p14="http://schemas.microsoft.com/office/powerpoint/2010/main" val="2834732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PV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reverse this process to find how much you can borrow.</a:t>
            </a:r>
          </a:p>
          <a:p>
            <a:r>
              <a:rPr lang="en-US" dirty="0"/>
              <a:t>Let’s say your budget is $1500</a:t>
            </a:r>
          </a:p>
          <a:p>
            <a:pPr lvl="1"/>
            <a:r>
              <a:rPr lang="en-US" dirty="0"/>
              <a:t>CLR TVM</a:t>
            </a:r>
          </a:p>
          <a:p>
            <a:pPr lvl="1"/>
            <a:r>
              <a:rPr lang="en-US" dirty="0"/>
              <a:t>PMT=-1500</a:t>
            </a:r>
          </a:p>
          <a:p>
            <a:pPr lvl="1"/>
            <a:r>
              <a:rPr lang="en-US" dirty="0"/>
              <a:t>N=360</a:t>
            </a:r>
          </a:p>
          <a:p>
            <a:pPr lvl="1"/>
            <a:r>
              <a:rPr lang="en-US" dirty="0"/>
              <a:t>I/Y=3.5</a:t>
            </a:r>
          </a:p>
          <a:p>
            <a:pPr lvl="1"/>
            <a:r>
              <a:rPr lang="en-US" dirty="0"/>
              <a:t>CPT PV to find PV=334,042</a:t>
            </a:r>
          </a:p>
        </p:txBody>
      </p:sp>
    </p:spTree>
    <p:extLst>
      <p:ext uri="{BB962C8B-B14F-4D97-AF65-F5344CB8AC3E}">
        <p14:creationId xmlns:p14="http://schemas.microsoft.com/office/powerpoint/2010/main" val="338566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aspects to getting a loan, and you must meet both of them.</a:t>
            </a:r>
          </a:p>
          <a:p>
            <a:r>
              <a:rPr lang="en-US" dirty="0"/>
              <a:t>This is not an either/or.</a:t>
            </a:r>
          </a:p>
          <a:p>
            <a:pPr lvl="1"/>
            <a:r>
              <a:rPr lang="en-US" dirty="0"/>
              <a:t>Whichever amount is smaller will determine what you can afford.</a:t>
            </a:r>
          </a:p>
          <a:p>
            <a:pPr lvl="1"/>
            <a:r>
              <a:rPr lang="en-US" dirty="0"/>
              <a:t>In economics terms, this will be your binding constraint.</a:t>
            </a:r>
          </a:p>
        </p:txBody>
      </p:sp>
    </p:spTree>
    <p:extLst>
      <p:ext uri="{BB962C8B-B14F-4D97-AF65-F5344CB8AC3E}">
        <p14:creationId xmlns:p14="http://schemas.microsoft.com/office/powerpoint/2010/main" val="2731191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9184-31D8-4250-A40D-90B9BD19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House Price From Loan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875D5-5D91-4496-85C1-17F8E528E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plan to put 5% down, the $334,042 you can borrow represents the remaining 95% that will be loaned to you.</a:t>
            </a:r>
          </a:p>
          <a:p>
            <a:r>
              <a:rPr lang="en-US" dirty="0"/>
              <a:t>You may want to know what price house that would be.</a:t>
            </a:r>
          </a:p>
          <a:p>
            <a:pPr lvl="1"/>
            <a:r>
              <a:rPr lang="en-US" dirty="0"/>
              <a:t>.95(Price)=334,042</a:t>
            </a:r>
          </a:p>
          <a:p>
            <a:pPr lvl="1"/>
            <a:r>
              <a:rPr lang="en-US" dirty="0"/>
              <a:t>Price=$351,623.16</a:t>
            </a:r>
          </a:p>
          <a:p>
            <a:r>
              <a:rPr lang="en-US" dirty="0"/>
              <a:t>IF you have enough money for the </a:t>
            </a:r>
            <a:r>
              <a:rPr lang="en-US" dirty="0" err="1"/>
              <a:t>downpayment</a:t>
            </a:r>
            <a:r>
              <a:rPr lang="en-US" dirty="0"/>
              <a:t>, this is the price of the house you can afford based on the </a:t>
            </a:r>
            <a:r>
              <a:rPr lang="en-US"/>
              <a:t>monthly payment.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6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House Price Based on Down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do something similar with down payment.</a:t>
            </a:r>
          </a:p>
          <a:p>
            <a:r>
              <a:rPr lang="en-US" dirty="0"/>
              <a:t>If you have $10,000 to use as a down payment, and you can put 5% down, you know that .05*House Price&lt;=10,000</a:t>
            </a:r>
          </a:p>
          <a:p>
            <a:pPr lvl="1"/>
            <a:r>
              <a:rPr lang="en-US" dirty="0"/>
              <a:t>Divide both sides by .05 to find House Price&lt;=10,000/.05</a:t>
            </a:r>
          </a:p>
          <a:p>
            <a:pPr lvl="2"/>
            <a:r>
              <a:rPr lang="en-US" dirty="0"/>
              <a:t>You can afford the down payment on a $200,000 house.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17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budget were actually $1500 per month, and you had saved $10,000, you would be able to afford the $200,000 house.</a:t>
            </a:r>
          </a:p>
          <a:p>
            <a:pPr lvl="1"/>
            <a:r>
              <a:rPr lang="en-US" dirty="0"/>
              <a:t>Remember, you have to meet both criteria.</a:t>
            </a:r>
          </a:p>
        </p:txBody>
      </p:sp>
    </p:spTree>
    <p:extLst>
      <p:ext uri="{BB962C8B-B14F-4D97-AF65-F5344CB8AC3E}">
        <p14:creationId xmlns:p14="http://schemas.microsoft.com/office/powerpoint/2010/main" val="3983860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Interest rates can and do change frequently, at least daily.</a:t>
            </a:r>
          </a:p>
          <a:p>
            <a:pPr lvl="1"/>
            <a:r>
              <a:rPr lang="en-US" dirty="0"/>
              <a:t>I just used 3.5% throughout to keep the examples simple.</a:t>
            </a:r>
          </a:p>
          <a:p>
            <a:r>
              <a:rPr lang="en-US" dirty="0"/>
              <a:t>3.5% is weird</a:t>
            </a:r>
          </a:p>
          <a:p>
            <a:pPr lvl="1"/>
            <a:r>
              <a:rPr lang="en-US" dirty="0"/>
              <a:t>Most of you have grown up with historically low interest rates.</a:t>
            </a:r>
          </a:p>
          <a:p>
            <a:pPr lvl="1"/>
            <a:r>
              <a:rPr lang="en-US" dirty="0"/>
              <a:t>You need to understand that is not normal.</a:t>
            </a:r>
          </a:p>
          <a:p>
            <a:pPr lvl="1"/>
            <a:r>
              <a:rPr lang="en-US" dirty="0"/>
              <a:t>The long term average mortgage rate is around 8%, and they have been over 18%</a:t>
            </a:r>
          </a:p>
          <a:p>
            <a:pPr lvl="2"/>
            <a:r>
              <a:rPr lang="en-US" dirty="0"/>
              <a:t>To get an idea what that means, use the $1500 budget to see what you can afford at those rates.</a:t>
            </a:r>
          </a:p>
        </p:txBody>
      </p:sp>
    </p:spTree>
    <p:extLst>
      <p:ext uri="{BB962C8B-B14F-4D97-AF65-F5344CB8AC3E}">
        <p14:creationId xmlns:p14="http://schemas.microsoft.com/office/powerpoint/2010/main" val="3461524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Remaining Loan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Let’s go back and look at time value one more time.</a:t>
            </a:r>
          </a:p>
          <a:p>
            <a:r>
              <a:rPr lang="en-US" dirty="0"/>
              <a:t>I can use the calculator to compute the remaining value of a loan.</a:t>
            </a:r>
          </a:p>
          <a:p>
            <a:r>
              <a:rPr lang="en-US" dirty="0"/>
              <a:t>Let’s go back to the initial loan and think about it.</a:t>
            </a:r>
          </a:p>
          <a:p>
            <a:pPr lvl="1"/>
            <a:r>
              <a:rPr lang="en-US" dirty="0"/>
              <a:t>The bank is willing to give me a $380,000 loan in exchange for 360 payments of $1706.37</a:t>
            </a:r>
          </a:p>
          <a:p>
            <a:pPr lvl="2"/>
            <a:r>
              <a:rPr lang="en-US" dirty="0"/>
              <a:t>This is only true at an interest rate of 3.5%, which is set in the initial contract.</a:t>
            </a:r>
          </a:p>
          <a:p>
            <a:pPr lvl="2"/>
            <a:r>
              <a:rPr lang="en-US" dirty="0"/>
              <a:t>They are willing to do this, because the two amounts are equal, in time value of money terms, at that interest rate.</a:t>
            </a:r>
          </a:p>
        </p:txBody>
      </p:sp>
    </p:spTree>
    <p:extLst>
      <p:ext uri="{BB962C8B-B14F-4D97-AF65-F5344CB8AC3E}">
        <p14:creationId xmlns:p14="http://schemas.microsoft.com/office/powerpoint/2010/main" val="1972638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Remaining Loan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I have lived in the house exactly 5 years, and have made exactly 60 mortgage payments.</a:t>
            </a:r>
          </a:p>
          <a:p>
            <a:pPr lvl="1"/>
            <a:r>
              <a:rPr lang="en-US" dirty="0"/>
              <a:t>There are 360-60= 300 payments remaining.</a:t>
            </a:r>
          </a:p>
          <a:p>
            <a:pPr lvl="1"/>
            <a:r>
              <a:rPr lang="en-US" dirty="0"/>
              <a:t>If the bank was originally willing to lend me $380,000 in exchange for 360 payments of 1706.37, then they should take a set amount today in exchange for my not making the remaining 300 payments.</a:t>
            </a:r>
          </a:p>
          <a:p>
            <a:pPr lvl="1"/>
            <a:r>
              <a:rPr lang="en-US" dirty="0"/>
              <a:t>Just as the amount they originally lent me was the PV, the amount they will take today is also the PV of the remaining payments.</a:t>
            </a:r>
          </a:p>
        </p:txBody>
      </p:sp>
    </p:spTree>
    <p:extLst>
      <p:ext uri="{BB962C8B-B14F-4D97-AF65-F5344CB8AC3E}">
        <p14:creationId xmlns:p14="http://schemas.microsoft.com/office/powerpoint/2010/main" val="197941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Remaining Loan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So, to find the amount remaining after 5 years.</a:t>
            </a:r>
          </a:p>
          <a:p>
            <a:pPr lvl="1"/>
            <a:r>
              <a:rPr lang="en-US" dirty="0"/>
              <a:t>N=300</a:t>
            </a:r>
          </a:p>
          <a:p>
            <a:pPr lvl="1"/>
            <a:r>
              <a:rPr lang="en-US" dirty="0"/>
              <a:t>PMT=-1706.37</a:t>
            </a:r>
          </a:p>
          <a:p>
            <a:pPr lvl="1"/>
            <a:r>
              <a:rPr lang="en-US" dirty="0"/>
              <a:t>I/Y=3.5 (or 3.5/12) as set in the original contract</a:t>
            </a:r>
          </a:p>
          <a:p>
            <a:pPr lvl="1"/>
            <a:r>
              <a:rPr lang="en-US" dirty="0"/>
              <a:t>CPT PV to find PV= $340,848.88</a:t>
            </a:r>
          </a:p>
          <a:p>
            <a:r>
              <a:rPr lang="en-US" dirty="0"/>
              <a:t>Most people want to just multiply the payment amount by the number of payments.</a:t>
            </a:r>
          </a:p>
          <a:p>
            <a:pPr lvl="1"/>
            <a:r>
              <a:rPr lang="en-US" dirty="0"/>
              <a:t>This ignores the interest and dramatically overstates the amount of principal paid.</a:t>
            </a:r>
          </a:p>
          <a:p>
            <a:pPr lvl="1"/>
            <a:r>
              <a:rPr lang="en-US" dirty="0"/>
              <a:t>For example, that would estimate a remaining balance of $277,617.80 in this case.</a:t>
            </a:r>
          </a:p>
        </p:txBody>
      </p:sp>
    </p:spTree>
    <p:extLst>
      <p:ext uri="{BB962C8B-B14F-4D97-AF65-F5344CB8AC3E}">
        <p14:creationId xmlns:p14="http://schemas.microsoft.com/office/powerpoint/2010/main" val="246976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6F0D-B01D-4AA4-A57A-4AF3790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Remaining Loan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C404-19E3-4556-8A25-2C780C203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There is a second way to find the remaining loan balance</a:t>
            </a:r>
          </a:p>
          <a:p>
            <a:pPr lvl="1"/>
            <a:r>
              <a:rPr lang="en-US" dirty="0"/>
              <a:t>It is less intuitive, but more robust for extra payments and different types of loans.</a:t>
            </a:r>
          </a:p>
          <a:p>
            <a:pPr lvl="1"/>
            <a:r>
              <a:rPr lang="en-US" dirty="0"/>
              <a:t>This method focuses on the number of payments made, and the FV of the loan at that time.</a:t>
            </a:r>
          </a:p>
          <a:p>
            <a:pPr lvl="2"/>
            <a:r>
              <a:rPr lang="en-US" dirty="0"/>
              <a:t>PV=380000</a:t>
            </a:r>
          </a:p>
          <a:p>
            <a:pPr lvl="2"/>
            <a:r>
              <a:rPr lang="en-US" dirty="0"/>
              <a:t>N=60</a:t>
            </a:r>
          </a:p>
          <a:p>
            <a:pPr lvl="3"/>
            <a:r>
              <a:rPr lang="en-US" dirty="0"/>
              <a:t>Payments Made</a:t>
            </a:r>
          </a:p>
          <a:p>
            <a:pPr lvl="2"/>
            <a:r>
              <a:rPr lang="en-US" dirty="0"/>
              <a:t>PMT=-1706.37</a:t>
            </a:r>
          </a:p>
          <a:p>
            <a:pPr lvl="2"/>
            <a:r>
              <a:rPr lang="en-US" dirty="0"/>
              <a:t>I/Y=3.5 (or 3.5/12) as set in the original contract</a:t>
            </a:r>
          </a:p>
          <a:p>
            <a:pPr lvl="2"/>
            <a:r>
              <a:rPr lang="en-US" dirty="0"/>
              <a:t>CPT FV=340,848.88</a:t>
            </a:r>
          </a:p>
          <a:p>
            <a:pPr lvl="3"/>
            <a:r>
              <a:rPr lang="en-US" dirty="0"/>
              <a:t>Ok, technically I got 340,848.86 if I rounded the payment to two decimals, but carry it to 4 and it is exact.</a:t>
            </a:r>
          </a:p>
          <a:p>
            <a:pPr lvl="3"/>
            <a:r>
              <a:rPr lang="en-US" dirty="0"/>
              <a:t>Also, this is the same number we got with the first method.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83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 Move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how we can use this to buy a lower priced house and move up to a more expensive one.</a:t>
            </a:r>
          </a:p>
          <a:p>
            <a:r>
              <a:rPr lang="en-US" dirty="0"/>
              <a:t>Let’s suppose that we buy a $200,000 house because we only have $10,000 for a down payment, even though we can afford a $1500 monthly payment.</a:t>
            </a:r>
          </a:p>
        </p:txBody>
      </p:sp>
    </p:spTree>
    <p:extLst>
      <p:ext uri="{BB962C8B-B14F-4D97-AF65-F5344CB8AC3E}">
        <p14:creationId xmlns:p14="http://schemas.microsoft.com/office/powerpoint/2010/main" val="2714493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 Move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So, we finance</a:t>
            </a:r>
          </a:p>
          <a:p>
            <a:pPr lvl="1"/>
            <a:r>
              <a:rPr lang="en-US" dirty="0"/>
              <a:t>PV=190,000</a:t>
            </a:r>
          </a:p>
          <a:p>
            <a:pPr lvl="1"/>
            <a:r>
              <a:rPr lang="en-US" dirty="0"/>
              <a:t>I/Y = 3.5 or 3.5/12</a:t>
            </a:r>
          </a:p>
          <a:p>
            <a:pPr lvl="1"/>
            <a:r>
              <a:rPr lang="en-US" dirty="0"/>
              <a:t>N=360</a:t>
            </a:r>
          </a:p>
          <a:p>
            <a:pPr lvl="1"/>
            <a:r>
              <a:rPr lang="en-US" dirty="0"/>
              <a:t>CPT PMT = -853.18</a:t>
            </a:r>
          </a:p>
          <a:p>
            <a:r>
              <a:rPr lang="en-US" dirty="0"/>
              <a:t>Suppose we live in the house for 5 years, a relatively short time.  The remaining loan balance is </a:t>
            </a:r>
          </a:p>
          <a:p>
            <a:pPr lvl="1"/>
            <a:r>
              <a:rPr lang="en-US" dirty="0"/>
              <a:t>I/Y = 3.5 or 3.5/12</a:t>
            </a:r>
          </a:p>
          <a:p>
            <a:pPr lvl="1"/>
            <a:r>
              <a:rPr lang="en-US" dirty="0"/>
              <a:t>N = 300</a:t>
            </a:r>
          </a:p>
          <a:p>
            <a:pPr lvl="1"/>
            <a:r>
              <a:rPr lang="en-US" dirty="0"/>
              <a:t>PMT = -853.18</a:t>
            </a:r>
          </a:p>
          <a:p>
            <a:pPr lvl="1"/>
            <a:r>
              <a:rPr lang="en-US" dirty="0"/>
              <a:t>CPT PV = 170,424.44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3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Aspects of Loan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 payment</a:t>
            </a:r>
          </a:p>
          <a:p>
            <a:r>
              <a:rPr lang="en-US" dirty="0"/>
              <a:t>Monthly payment</a:t>
            </a:r>
          </a:p>
        </p:txBody>
      </p:sp>
    </p:spTree>
    <p:extLst>
      <p:ext uri="{BB962C8B-B14F-4D97-AF65-F5344CB8AC3E}">
        <p14:creationId xmlns:p14="http://schemas.microsoft.com/office/powerpoint/2010/main" val="831057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 Move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also suppose the house increases in value by 2% per year.</a:t>
            </a:r>
          </a:p>
          <a:p>
            <a:pPr lvl="1"/>
            <a:r>
              <a:rPr lang="en-US" dirty="0"/>
              <a:t>This is fairly conservative, but despite what you may have heard it is possible for it to go down in value as well.</a:t>
            </a:r>
          </a:p>
          <a:p>
            <a:pPr lvl="1"/>
            <a:r>
              <a:rPr lang="en-US" dirty="0"/>
              <a:t>To find what it increases to, we need to use the FV key.</a:t>
            </a:r>
          </a:p>
          <a:p>
            <a:pPr lvl="2"/>
            <a:r>
              <a:rPr lang="en-US" dirty="0"/>
              <a:t>PV=-200,000</a:t>
            </a:r>
          </a:p>
          <a:p>
            <a:pPr lvl="2"/>
            <a:r>
              <a:rPr lang="en-US" dirty="0"/>
              <a:t>n=60 (months)</a:t>
            </a:r>
          </a:p>
          <a:p>
            <a:pPr lvl="2"/>
            <a:r>
              <a:rPr lang="en-US" dirty="0"/>
              <a:t>I/Y=2 or 2/12 (growth rates work just like interest rates)</a:t>
            </a:r>
          </a:p>
          <a:p>
            <a:pPr lvl="2"/>
            <a:r>
              <a:rPr lang="en-US" dirty="0"/>
              <a:t>CPT FV = $221,015.79</a:t>
            </a:r>
          </a:p>
        </p:txBody>
      </p:sp>
    </p:spTree>
    <p:extLst>
      <p:ext uri="{BB962C8B-B14F-4D97-AF65-F5344CB8AC3E}">
        <p14:creationId xmlns:p14="http://schemas.microsoft.com/office/powerpoint/2010/main" val="4266764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 Move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I ignore commissions for the moment, I may be able to sell the house for $221,015.79, while I need to pay off $170,424.44.</a:t>
            </a:r>
          </a:p>
          <a:p>
            <a:pPr lvl="1"/>
            <a:r>
              <a:rPr lang="en-US" dirty="0"/>
              <a:t>This would leave me with $50,591.35 for a down payment on the next house.</a:t>
            </a:r>
          </a:p>
          <a:p>
            <a:r>
              <a:rPr lang="en-US" dirty="0"/>
              <a:t>This ignores any money I may have been able to save over this time period.</a:t>
            </a:r>
          </a:p>
          <a:p>
            <a:r>
              <a:rPr lang="en-US" dirty="0"/>
              <a:t>This is how people use a lower priced initial home to afford more expensive homes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493832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91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Traditionally, down payment for a residential mortgage has been 20% of the purchase price.</a:t>
            </a:r>
          </a:p>
          <a:p>
            <a:pPr lvl="1"/>
            <a:r>
              <a:rPr lang="en-US" dirty="0"/>
              <a:t>This means you must pay at least 20% of the purchase price with your own money before a lender will give you the other 80%.</a:t>
            </a:r>
          </a:p>
          <a:p>
            <a:pPr lvl="2"/>
            <a:r>
              <a:rPr lang="en-US" dirty="0"/>
              <a:t>You can put down a higher % and borrow a lower %, so long as they add up to 100%.</a:t>
            </a:r>
          </a:p>
        </p:txBody>
      </p:sp>
    </p:spTree>
    <p:extLst>
      <p:ext uri="{BB962C8B-B14F-4D97-AF65-F5344CB8AC3E}">
        <p14:creationId xmlns:p14="http://schemas.microsoft.com/office/powerpoint/2010/main" val="156700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use some numbers to illustrate this better.</a:t>
            </a:r>
          </a:p>
          <a:p>
            <a:r>
              <a:rPr lang="en-US" dirty="0"/>
              <a:t>Let’s look at a $400,000 dollar house.</a:t>
            </a:r>
          </a:p>
          <a:p>
            <a:pPr lvl="1"/>
            <a:r>
              <a:rPr lang="en-US" dirty="0"/>
              <a:t>A nice house.</a:t>
            </a:r>
          </a:p>
          <a:p>
            <a:pPr lvl="1"/>
            <a:r>
              <a:rPr lang="en-US" dirty="0"/>
              <a:t>But probably not an over the top house.</a:t>
            </a:r>
          </a:p>
          <a:p>
            <a:r>
              <a:rPr lang="en-US" dirty="0"/>
              <a:t>Using the traditional down payment, you would need $80,000 in cash to begin thinking about buying this house.</a:t>
            </a:r>
          </a:p>
          <a:p>
            <a:pPr lvl="1"/>
            <a:r>
              <a:rPr lang="en-US" dirty="0"/>
              <a:t>.2=20%</a:t>
            </a:r>
          </a:p>
          <a:p>
            <a:pPr lvl="1"/>
            <a:r>
              <a:rPr lang="en-US" dirty="0"/>
              <a:t>.2*400,000=80,000</a:t>
            </a:r>
          </a:p>
        </p:txBody>
      </p:sp>
    </p:spTree>
    <p:extLst>
      <p:ext uri="{BB962C8B-B14F-4D97-AF65-F5344CB8AC3E}">
        <p14:creationId xmlns:p14="http://schemas.microsoft.com/office/powerpoint/2010/main" val="165105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 can’t see your faces, but I will assume this seems like a really big number to most of you.</a:t>
            </a:r>
          </a:p>
          <a:p>
            <a:pPr lvl="1"/>
            <a:r>
              <a:rPr lang="en-US" dirty="0"/>
              <a:t>By really big, I mean “I guess I won’t ever be buying a house” kind of big.</a:t>
            </a:r>
          </a:p>
          <a:p>
            <a:pPr lvl="1"/>
            <a:r>
              <a:rPr lang="en-US" dirty="0"/>
              <a:t>One important point is that a $400,000 house is not a first house for most people.</a:t>
            </a:r>
          </a:p>
          <a:p>
            <a:pPr lvl="1"/>
            <a:r>
              <a:rPr lang="en-US" dirty="0"/>
              <a:t>We will see later that buying less expensive homes and moving up to more expensive homes later can help with the down payment.</a:t>
            </a:r>
          </a:p>
          <a:p>
            <a:pPr lvl="1"/>
            <a:r>
              <a:rPr lang="en-US" dirty="0"/>
              <a:t>Still, it’s clear that the 20% down payment is a significant barrier to many people.</a:t>
            </a:r>
          </a:p>
          <a:p>
            <a:r>
              <a:rPr lang="en-US" dirty="0"/>
              <a:t>By the way, commercial loans usually require a larger down payment.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8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20% was such a barrier, the lenders devised ways to lower the amount.</a:t>
            </a:r>
          </a:p>
          <a:p>
            <a:r>
              <a:rPr lang="en-US" dirty="0"/>
              <a:t>It is possible to get loans with down payments as small as 3-5%.</a:t>
            </a:r>
          </a:p>
          <a:p>
            <a:pPr lvl="1"/>
            <a:r>
              <a:rPr lang="en-US" dirty="0"/>
              <a:t>To get the down payment this small, you must pay an extra fee for something called mortgage insurance.</a:t>
            </a:r>
          </a:p>
          <a:p>
            <a:pPr lvl="2"/>
            <a:r>
              <a:rPr lang="en-US" dirty="0"/>
              <a:t>This is beyond our scope for now, but generally this will increase your monthly payment.</a:t>
            </a:r>
          </a:p>
        </p:txBody>
      </p:sp>
    </p:spTree>
    <p:extLst>
      <p:ext uri="{BB962C8B-B14F-4D97-AF65-F5344CB8AC3E}">
        <p14:creationId xmlns:p14="http://schemas.microsoft.com/office/powerpoint/2010/main" val="91919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Let’s look at 5% down.</a:t>
            </a:r>
          </a:p>
          <a:p>
            <a:pPr lvl="1"/>
            <a:r>
              <a:rPr lang="en-US" dirty="0"/>
              <a:t>The loans with less than 5% are either new or programs with special qualifying standards.</a:t>
            </a:r>
          </a:p>
          <a:p>
            <a:pPr lvl="1"/>
            <a:r>
              <a:rPr lang="en-US" dirty="0"/>
              <a:t>I personally don’t trust that the new ones will stick around long enough to use them in class.</a:t>
            </a:r>
          </a:p>
          <a:p>
            <a:r>
              <a:rPr lang="en-US" dirty="0"/>
              <a:t>Our $400,000 house will require a $20,000 down payment at 5% down.</a:t>
            </a:r>
          </a:p>
          <a:p>
            <a:pPr lvl="1"/>
            <a:r>
              <a:rPr lang="en-US" dirty="0"/>
              <a:t>.05*400,000=20,000</a:t>
            </a:r>
          </a:p>
          <a:p>
            <a:pPr lvl="1"/>
            <a:r>
              <a:rPr lang="en-US" dirty="0"/>
              <a:t>Still a lot of money, but maybe not impossible now.</a:t>
            </a:r>
          </a:p>
        </p:txBody>
      </p:sp>
    </p:spTree>
    <p:extLst>
      <p:ext uri="{BB962C8B-B14F-4D97-AF65-F5344CB8AC3E}">
        <p14:creationId xmlns:p14="http://schemas.microsoft.com/office/powerpoint/2010/main" val="56884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at 5% down, I think it’s pretty safe to say that the limiting factor for most people today in getting a loan is saving the down payment.</a:t>
            </a:r>
          </a:p>
          <a:p>
            <a:r>
              <a:rPr lang="en-US" dirty="0"/>
              <a:t>But what about the other part?</a:t>
            </a:r>
          </a:p>
        </p:txBody>
      </p:sp>
    </p:spTree>
    <p:extLst>
      <p:ext uri="{BB962C8B-B14F-4D97-AF65-F5344CB8AC3E}">
        <p14:creationId xmlns:p14="http://schemas.microsoft.com/office/powerpoint/2010/main" val="3155597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2470</Words>
  <Application>Microsoft Office PowerPoint</Application>
  <PresentationFormat>Widescreen</PresentationFormat>
  <Paragraphs>213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Time Value of Money Calculator Review</vt:lpstr>
      <vt:lpstr>Budgeting</vt:lpstr>
      <vt:lpstr>Aspects of Loan</vt:lpstr>
      <vt:lpstr>Down Payment</vt:lpstr>
      <vt:lpstr>Down Payment</vt:lpstr>
      <vt:lpstr>Down Payment</vt:lpstr>
      <vt:lpstr>Down Payment</vt:lpstr>
      <vt:lpstr>Down Payment</vt:lpstr>
      <vt:lpstr>Down Payment</vt:lpstr>
      <vt:lpstr>Monthly Payment</vt:lpstr>
      <vt:lpstr>Monthly Payment</vt:lpstr>
      <vt:lpstr>Monthly Payment</vt:lpstr>
      <vt:lpstr>Monthly Payment</vt:lpstr>
      <vt:lpstr>Entering Interest</vt:lpstr>
      <vt:lpstr>Entering Interest</vt:lpstr>
      <vt:lpstr>Entering Number of Payments</vt:lpstr>
      <vt:lpstr>Entering Present Value</vt:lpstr>
      <vt:lpstr>Finding Payment</vt:lpstr>
      <vt:lpstr>Finding PV</vt:lpstr>
      <vt:lpstr>Finding House Price From Loan</vt:lpstr>
      <vt:lpstr>Finding House Price Based on Down Payment</vt:lpstr>
      <vt:lpstr>Combining</vt:lpstr>
      <vt:lpstr>Interest Rates</vt:lpstr>
      <vt:lpstr>Remaining Loan Balance</vt:lpstr>
      <vt:lpstr>Remaining Loan Balance</vt:lpstr>
      <vt:lpstr>Remaining Loan Balance</vt:lpstr>
      <vt:lpstr>Remaining Loan Balance</vt:lpstr>
      <vt:lpstr>Example of a Move Up</vt:lpstr>
      <vt:lpstr>Example of a Move Up</vt:lpstr>
      <vt:lpstr>Example of a Move Up</vt:lpstr>
      <vt:lpstr>Example of a Move Up</vt:lpstr>
      <vt:lpstr>PowerPoint Presentation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Simin Pulat</dc:creator>
  <cp:lastModifiedBy>Chris</cp:lastModifiedBy>
  <cp:revision>58</cp:revision>
  <dcterms:created xsi:type="dcterms:W3CDTF">2015-01-14T19:18:41Z</dcterms:created>
  <dcterms:modified xsi:type="dcterms:W3CDTF">2020-08-06T21:46:38Z</dcterms:modified>
</cp:coreProperties>
</file>