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5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1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0" autoAdjust="0"/>
    <p:restoredTop sz="93365"/>
  </p:normalViewPr>
  <p:slideViewPr>
    <p:cSldViewPr snapToGrid="0" snapToObjects="1">
      <p:cViewPr varScale="1">
        <p:scale>
          <a:sx n="114" d="100"/>
          <a:sy n="114" d="100"/>
        </p:scale>
        <p:origin x="300" y="11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BC51B-E83A-9B4A-8AA0-262718822A86}" type="datetimeFigureOut">
              <a:rPr lang="en-US" smtClean="0"/>
              <a:t>8/11/2020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29A73-2F6E-0248-9DBE-6A25E1137697}" type="slidenum">
              <a:rPr lang="en-US" smtClean="0"/>
              <a:t>‹#›</a:t>
            </a:fld>
            <a:endParaRPr lang="en-US"/>
          </a:p>
        </p:txBody>
      </p:sp>
    </p:spTree>
    <p:extLst>
      <p:ext uri="{BB962C8B-B14F-4D97-AF65-F5344CB8AC3E}">
        <p14:creationId xmlns:p14="http://schemas.microsoft.com/office/powerpoint/2010/main" val="87420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14400" y="1561116"/>
            <a:ext cx="10363200" cy="1470025"/>
          </a:xfrm>
          <a:prstGeom prst="rect">
            <a:avLst/>
          </a:prstGeom>
        </p:spPr>
        <p:txBody>
          <a:bodyPr/>
          <a:lstStyle>
            <a:lvl1pPr>
              <a:defRPr baseline="0">
                <a:solidFill>
                  <a:srgbClr val="A32136"/>
                </a:solidFill>
              </a:defRPr>
            </a:lvl1pPr>
          </a:lstStyle>
          <a:p>
            <a:r>
              <a:rPr lang="en-US" dirty="0"/>
              <a:t>Your Video Title Goes Here</a:t>
            </a:r>
          </a:p>
        </p:txBody>
      </p:sp>
      <p:sp>
        <p:nvSpPr>
          <p:cNvPr id="3" name="Subtitle 2"/>
          <p:cNvSpPr>
            <a:spLocks noGrp="1"/>
          </p:cNvSpPr>
          <p:nvPr>
            <p:ph type="subTitle" idx="1" hasCustomPrompt="1"/>
          </p:nvPr>
        </p:nvSpPr>
        <p:spPr>
          <a:xfrm>
            <a:off x="1828800" y="3246821"/>
            <a:ext cx="85344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Course Number &amp; Course Title </a:t>
            </a:r>
          </a:p>
          <a:p>
            <a:r>
              <a:rPr lang="en-US" dirty="0"/>
              <a:t>Your Title/Name</a:t>
            </a:r>
          </a:p>
        </p:txBody>
      </p:sp>
    </p:spTree>
    <p:extLst>
      <p:ext uri="{BB962C8B-B14F-4D97-AF65-F5344CB8AC3E}">
        <p14:creationId xmlns:p14="http://schemas.microsoft.com/office/powerpoint/2010/main" val="339523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234967"/>
            <a:ext cx="10972800" cy="43092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410363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260810"/>
          </a:xfrm>
          <a:prstGeom prst="rect">
            <a:avLst/>
          </a:prstGeom>
        </p:spPr>
        <p:txBody>
          <a:bodyPr vert="eaVert"/>
          <a:lstStyle>
            <a:lvl1pPr>
              <a:defRPr>
                <a:solidFill>
                  <a:srgbClr val="A32136"/>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26081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323690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308839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179177"/>
            <a:ext cx="10363200" cy="1362075"/>
          </a:xfrm>
          <a:prstGeom prst="rect">
            <a:avLst/>
          </a:prstGeom>
        </p:spPr>
        <p:txBody>
          <a:bodyPr anchor="t"/>
          <a:lstStyle>
            <a:lvl1pPr algn="l">
              <a:defRPr sz="4000" b="1" cap="all">
                <a:solidFill>
                  <a:srgbClr val="A32136"/>
                </a:solidFill>
              </a:defRPr>
            </a:lvl1pPr>
          </a:lstStyle>
          <a:p>
            <a:r>
              <a:rPr lang="en-US" dirty="0"/>
              <a:t>Click to edit Master title style</a:t>
            </a:r>
          </a:p>
        </p:txBody>
      </p:sp>
      <p:sp>
        <p:nvSpPr>
          <p:cNvPr id="3" name="Text Placeholder 2"/>
          <p:cNvSpPr>
            <a:spLocks noGrp="1"/>
          </p:cNvSpPr>
          <p:nvPr>
            <p:ph type="body" idx="1"/>
          </p:nvPr>
        </p:nvSpPr>
        <p:spPr>
          <a:xfrm>
            <a:off x="963084" y="256512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9564F-DD36-FC4A-B607-38841CBD4D27}"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153581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Content Placeholder 2"/>
          <p:cNvSpPr>
            <a:spLocks noGrp="1"/>
          </p:cNvSpPr>
          <p:nvPr>
            <p:ph sz="half" idx="1"/>
          </p:nvPr>
        </p:nvSpPr>
        <p:spPr>
          <a:xfrm>
            <a:off x="609600" y="1261242"/>
            <a:ext cx="5384800" cy="4414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61242"/>
            <a:ext cx="5384800" cy="4414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F9564F-DD36-FC4A-B607-38841CBD4D27}"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88054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Text Placeholder 2"/>
          <p:cNvSpPr>
            <a:spLocks noGrp="1"/>
          </p:cNvSpPr>
          <p:nvPr>
            <p:ph type="body" idx="1"/>
          </p:nvPr>
        </p:nvSpPr>
        <p:spPr>
          <a:xfrm>
            <a:off x="609600" y="1215232"/>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4994"/>
            <a:ext cx="5386917" cy="38118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5232"/>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4994"/>
            <a:ext cx="5389033" cy="38118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DF9564F-DD36-FC4A-B607-38841CBD4D27}" type="datetimeFigureOut">
              <a:rPr lang="en-US" smtClean="0"/>
              <a:t>8/11/2020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173279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DF9564F-DD36-FC4A-B607-38841CBD4D27}" type="datetimeFigureOut">
              <a:rPr lang="en-US" smtClean="0"/>
              <a:t>8/11/2020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214134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9564F-DD36-FC4A-B607-38841CBD4D27}" type="datetimeFigureOut">
              <a:rPr lang="en-US" smtClean="0"/>
              <a:t>8/11/2020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276946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solidFill>
                  <a:srgbClr val="A32136"/>
                </a:solidFill>
              </a:defRPr>
            </a:lvl1pPr>
          </a:lstStyle>
          <a:p>
            <a:r>
              <a:rPr lang="en-US" dirty="0"/>
              <a:t>Click to edit Master title style</a:t>
            </a:r>
          </a:p>
        </p:txBody>
      </p:sp>
      <p:sp>
        <p:nvSpPr>
          <p:cNvPr id="3" name="Content Placeholder 2"/>
          <p:cNvSpPr>
            <a:spLocks noGrp="1"/>
          </p:cNvSpPr>
          <p:nvPr>
            <p:ph idx="1"/>
          </p:nvPr>
        </p:nvSpPr>
        <p:spPr>
          <a:xfrm>
            <a:off x="4766733" y="273051"/>
            <a:ext cx="6815667" cy="5428813"/>
          </a:xfrm>
        </p:spPr>
        <p:txBody>
          <a:bodyPr/>
          <a:lstStyle>
            <a:lvl1pPr>
              <a:defRPr sz="2800"/>
            </a:lvl1pPr>
            <a:lvl2pPr>
              <a:defRPr sz="26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266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260066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04255"/>
            <a:ext cx="7315200" cy="566738"/>
          </a:xfrm>
          <a:prstGeom prst="rect">
            <a:avLst/>
          </a:prstGeom>
        </p:spPr>
        <p:txBody>
          <a:bodyPr anchor="b"/>
          <a:lstStyle>
            <a:lvl1pPr algn="l">
              <a:defRPr sz="2000" b="1">
                <a:solidFill>
                  <a:srgbClr val="A32136"/>
                </a:solidFill>
              </a:defRPr>
            </a:lvl1pPr>
          </a:lstStyle>
          <a:p>
            <a:r>
              <a:rPr lang="en-US" dirty="0"/>
              <a:t>Click to edit Master title style</a:t>
            </a:r>
          </a:p>
        </p:txBody>
      </p:sp>
      <p:sp>
        <p:nvSpPr>
          <p:cNvPr id="3" name="Picture Placeholder 2"/>
          <p:cNvSpPr>
            <a:spLocks noGrp="1"/>
          </p:cNvSpPr>
          <p:nvPr>
            <p:ph type="pic" idx="1"/>
          </p:nvPr>
        </p:nvSpPr>
        <p:spPr>
          <a:xfrm>
            <a:off x="2389717" y="411327"/>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4722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261026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0" y="1234967"/>
            <a:ext cx="10972800" cy="4335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856368" y="6356351"/>
            <a:ext cx="17260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9564F-DD36-FC4A-B607-38841CBD4D27}" type="datetimeFigureOut">
              <a:rPr lang="en-US" smtClean="0"/>
              <a:pPr/>
              <a:t>8/11/2020</a:t>
            </a:fld>
            <a:endParaRPr lang="en-US" dirty="0"/>
          </a:p>
        </p:txBody>
      </p:sp>
      <p:sp>
        <p:nvSpPr>
          <p:cNvPr id="5" name="Footer Placeholder 4"/>
          <p:cNvSpPr>
            <a:spLocks noGrp="1"/>
          </p:cNvSpPr>
          <p:nvPr>
            <p:ph type="ftr" sz="quarter" idx="3"/>
          </p:nvPr>
        </p:nvSpPr>
        <p:spPr>
          <a:xfrm>
            <a:off x="7018576" y="6356351"/>
            <a:ext cx="26544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856368" y="5839591"/>
            <a:ext cx="17260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961AB-7138-4C41-A438-15E3BCDB0A75}" type="slidenum">
              <a:rPr lang="en-US" smtClean="0"/>
              <a:t>‹#›</a:t>
            </a:fld>
            <a:endParaRPr lang="en-US" dirty="0"/>
          </a:p>
        </p:txBody>
      </p:sp>
      <p:sp>
        <p:nvSpPr>
          <p:cNvPr id="7" name="Title Placeholder 6"/>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11926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kern="1200">
          <a:solidFill>
            <a:srgbClr val="A32136"/>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Calculating Operating Cash Flow</a:t>
            </a:r>
          </a:p>
        </p:txBody>
      </p:sp>
      <p:sp>
        <p:nvSpPr>
          <p:cNvPr id="3" name="Subtitle 2"/>
          <p:cNvSpPr>
            <a:spLocks noGrp="1"/>
          </p:cNvSpPr>
          <p:nvPr>
            <p:ph type="subTitle" idx="1"/>
          </p:nvPr>
        </p:nvSpPr>
        <p:spPr/>
        <p:txBody>
          <a:bodyPr/>
          <a:lstStyle/>
          <a:p>
            <a:r>
              <a:rPr lang="en-US" dirty="0">
                <a:solidFill>
                  <a:schemeClr val="tx1"/>
                </a:solidFill>
              </a:rPr>
              <a:t>FINC 5970 Real Estate Finance</a:t>
            </a:r>
          </a:p>
        </p:txBody>
      </p:sp>
    </p:spTree>
    <p:extLst>
      <p:ext uri="{BB962C8B-B14F-4D97-AF65-F5344CB8AC3E}">
        <p14:creationId xmlns:p14="http://schemas.microsoft.com/office/powerpoint/2010/main" val="34220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0029D-5B0A-4546-9594-BD9AD298A599}"/>
              </a:ext>
            </a:extLst>
          </p:cNvPr>
          <p:cNvSpPr>
            <a:spLocks noGrp="1"/>
          </p:cNvSpPr>
          <p:nvPr>
            <p:ph type="title"/>
          </p:nvPr>
        </p:nvSpPr>
        <p:spPr/>
        <p:txBody>
          <a:bodyPr>
            <a:normAutofit fontScale="90000"/>
          </a:bodyPr>
          <a:lstStyle/>
          <a:p>
            <a:r>
              <a:rPr lang="en-US" dirty="0"/>
              <a:t>Calculating CAM</a:t>
            </a:r>
          </a:p>
        </p:txBody>
      </p:sp>
      <p:sp>
        <p:nvSpPr>
          <p:cNvPr id="3" name="Content Placeholder 2">
            <a:extLst>
              <a:ext uri="{FF2B5EF4-FFF2-40B4-BE49-F238E27FC236}">
                <a16:creationId xmlns:a16="http://schemas.microsoft.com/office/drawing/2014/main" id="{45050C56-2A21-40B1-8414-66F9D038178B}"/>
              </a:ext>
            </a:extLst>
          </p:cNvPr>
          <p:cNvSpPr>
            <a:spLocks noGrp="1"/>
          </p:cNvSpPr>
          <p:nvPr>
            <p:ph idx="1"/>
          </p:nvPr>
        </p:nvSpPr>
        <p:spPr/>
        <p:txBody>
          <a:bodyPr/>
          <a:lstStyle/>
          <a:p>
            <a:r>
              <a:rPr lang="en-US" dirty="0"/>
              <a:t>CAM can be calculated many ways</a:t>
            </a:r>
          </a:p>
          <a:p>
            <a:r>
              <a:rPr lang="en-US" dirty="0"/>
              <a:t>If the anchor tenants have negotiated preferential treatment, one way that CAM per square foot can be calculated follows:</a:t>
            </a:r>
          </a:p>
          <a:p>
            <a:pPr lvl="1"/>
            <a:r>
              <a:rPr lang="en-US" dirty="0"/>
              <a:t>(Total CAM expenses-CAM expenses paid by anchor(s))/Total rentable area occupied by in-line tenants</a:t>
            </a:r>
          </a:p>
          <a:p>
            <a:pPr lvl="2"/>
            <a:r>
              <a:rPr lang="en-US" dirty="0"/>
              <a:t>This method essentially spreads the CAM expenses remaining after any anchor contribution to CAM evenly (by square footage) among the inline tenants</a:t>
            </a:r>
          </a:p>
          <a:p>
            <a:pPr lvl="1"/>
            <a:endParaRPr lang="en-US" dirty="0"/>
          </a:p>
        </p:txBody>
      </p:sp>
    </p:spTree>
    <p:extLst>
      <p:ext uri="{BB962C8B-B14F-4D97-AF65-F5344CB8AC3E}">
        <p14:creationId xmlns:p14="http://schemas.microsoft.com/office/powerpoint/2010/main" val="2703870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5DFCB-4377-401B-B92A-260157AA92BB}"/>
              </a:ext>
            </a:extLst>
          </p:cNvPr>
          <p:cNvSpPr>
            <a:spLocks noGrp="1"/>
          </p:cNvSpPr>
          <p:nvPr>
            <p:ph type="title"/>
          </p:nvPr>
        </p:nvSpPr>
        <p:spPr/>
        <p:txBody>
          <a:bodyPr>
            <a:normAutofit fontScale="90000"/>
          </a:bodyPr>
          <a:lstStyle/>
          <a:p>
            <a:r>
              <a:rPr lang="en-US" dirty="0"/>
              <a:t>Vacancy</a:t>
            </a:r>
          </a:p>
        </p:txBody>
      </p:sp>
      <p:sp>
        <p:nvSpPr>
          <p:cNvPr id="3" name="Content Placeholder 2">
            <a:extLst>
              <a:ext uri="{FF2B5EF4-FFF2-40B4-BE49-F238E27FC236}">
                <a16:creationId xmlns:a16="http://schemas.microsoft.com/office/drawing/2014/main" id="{DF524A64-178E-4A93-B441-737D6C7172B4}"/>
              </a:ext>
            </a:extLst>
          </p:cNvPr>
          <p:cNvSpPr>
            <a:spLocks noGrp="1"/>
          </p:cNvSpPr>
          <p:nvPr>
            <p:ph idx="1"/>
          </p:nvPr>
        </p:nvSpPr>
        <p:spPr/>
        <p:txBody>
          <a:bodyPr>
            <a:normAutofit fontScale="85000" lnSpcReduction="20000"/>
          </a:bodyPr>
          <a:lstStyle/>
          <a:p>
            <a:r>
              <a:rPr lang="en-US" dirty="0"/>
              <a:t>When calculating operating cash flow, there should be some allowance for vacancy</a:t>
            </a:r>
          </a:p>
          <a:p>
            <a:pPr lvl="1"/>
            <a:r>
              <a:rPr lang="en-US" dirty="0"/>
              <a:t>Many buildings are not 100% leased.</a:t>
            </a:r>
          </a:p>
          <a:p>
            <a:pPr lvl="2"/>
            <a:r>
              <a:rPr lang="en-US" dirty="0"/>
              <a:t>In this case a higher vacancy rate should be used to reflect this reality.</a:t>
            </a:r>
          </a:p>
          <a:p>
            <a:pPr lvl="1"/>
            <a:r>
              <a:rPr lang="en-US" dirty="0"/>
              <a:t>If a building is 100% leased, load factors may or may not be used to make the entire square footage of the building rentable area.</a:t>
            </a:r>
          </a:p>
          <a:p>
            <a:pPr lvl="2"/>
            <a:r>
              <a:rPr lang="en-US" dirty="0"/>
              <a:t>Perhaps the market will not allow it.</a:t>
            </a:r>
          </a:p>
          <a:p>
            <a:pPr lvl="2"/>
            <a:r>
              <a:rPr lang="en-US" dirty="0"/>
              <a:t>Even if they are used, they may not work perfectly because some tenants may negotiate better deals.</a:t>
            </a:r>
          </a:p>
          <a:p>
            <a:pPr lvl="1"/>
            <a:r>
              <a:rPr lang="en-US" dirty="0"/>
              <a:t>Leases expire</a:t>
            </a:r>
          </a:p>
          <a:p>
            <a:pPr lvl="2"/>
            <a:r>
              <a:rPr lang="en-US" dirty="0"/>
              <a:t>Even if a property is 100% leased and load factors are used to make it 100% leased by rental area, space may remain vacant for some period when a lease expires.</a:t>
            </a:r>
          </a:p>
          <a:p>
            <a:pPr lvl="3"/>
            <a:r>
              <a:rPr lang="en-US" dirty="0"/>
              <a:t>It takes time to find a new tenant and prepare the property.</a:t>
            </a:r>
          </a:p>
        </p:txBody>
      </p:sp>
    </p:spTree>
    <p:extLst>
      <p:ext uri="{BB962C8B-B14F-4D97-AF65-F5344CB8AC3E}">
        <p14:creationId xmlns:p14="http://schemas.microsoft.com/office/powerpoint/2010/main" val="3113427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95A3C-C74E-4581-A963-ACF9249278F8}"/>
              </a:ext>
            </a:extLst>
          </p:cNvPr>
          <p:cNvSpPr>
            <a:spLocks noGrp="1"/>
          </p:cNvSpPr>
          <p:nvPr>
            <p:ph type="title"/>
          </p:nvPr>
        </p:nvSpPr>
        <p:spPr/>
        <p:txBody>
          <a:bodyPr>
            <a:normAutofit fontScale="90000"/>
          </a:bodyPr>
          <a:lstStyle/>
          <a:p>
            <a:r>
              <a:rPr lang="en-US" dirty="0"/>
              <a:t>Capital Expenditures and Improvements</a:t>
            </a:r>
          </a:p>
        </p:txBody>
      </p:sp>
      <p:sp>
        <p:nvSpPr>
          <p:cNvPr id="3" name="Content Placeholder 2">
            <a:extLst>
              <a:ext uri="{FF2B5EF4-FFF2-40B4-BE49-F238E27FC236}">
                <a16:creationId xmlns:a16="http://schemas.microsoft.com/office/drawing/2014/main" id="{946A44B6-8892-4899-854C-B34757DFA00A}"/>
              </a:ext>
            </a:extLst>
          </p:cNvPr>
          <p:cNvSpPr>
            <a:spLocks noGrp="1"/>
          </p:cNvSpPr>
          <p:nvPr>
            <p:ph idx="1"/>
          </p:nvPr>
        </p:nvSpPr>
        <p:spPr/>
        <p:txBody>
          <a:bodyPr>
            <a:normAutofit/>
          </a:bodyPr>
          <a:lstStyle/>
          <a:p>
            <a:r>
              <a:rPr lang="en-US" dirty="0"/>
              <a:t>Also known as CAPEX</a:t>
            </a:r>
          </a:p>
          <a:p>
            <a:pPr lvl="1"/>
            <a:r>
              <a:rPr lang="en-US" dirty="0"/>
              <a:t>Roofs, HVAC, parking lots need to be replaced or have significant maintenance.</a:t>
            </a:r>
          </a:p>
          <a:p>
            <a:pPr lvl="2"/>
            <a:r>
              <a:rPr lang="en-US" dirty="0"/>
              <a:t>These should generally show up on cash flows when the money is spent</a:t>
            </a:r>
          </a:p>
          <a:p>
            <a:pPr lvl="2"/>
            <a:r>
              <a:rPr lang="en-US" dirty="0"/>
              <a:t>Some amounts will be spent annually</a:t>
            </a:r>
          </a:p>
          <a:p>
            <a:pPr lvl="2"/>
            <a:r>
              <a:rPr lang="en-US" dirty="0"/>
              <a:t>For large amounts that occur less frequently, they should be shown after Operating Income</a:t>
            </a:r>
          </a:p>
          <a:p>
            <a:pPr lvl="3"/>
            <a:r>
              <a:rPr lang="en-US" dirty="0"/>
              <a:t>They are not part of normal operations.</a:t>
            </a:r>
          </a:p>
        </p:txBody>
      </p:sp>
    </p:spTree>
    <p:extLst>
      <p:ext uri="{BB962C8B-B14F-4D97-AF65-F5344CB8AC3E}">
        <p14:creationId xmlns:p14="http://schemas.microsoft.com/office/powerpoint/2010/main" val="2863274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F3F3-D009-4712-87CE-726FF02AD7E1}"/>
              </a:ext>
            </a:extLst>
          </p:cNvPr>
          <p:cNvSpPr>
            <a:spLocks noGrp="1"/>
          </p:cNvSpPr>
          <p:nvPr>
            <p:ph type="title"/>
          </p:nvPr>
        </p:nvSpPr>
        <p:spPr/>
        <p:txBody>
          <a:bodyPr>
            <a:normAutofit fontScale="90000"/>
          </a:bodyPr>
          <a:lstStyle/>
          <a:p>
            <a:r>
              <a:rPr lang="en-US" dirty="0"/>
              <a:t>Concessions</a:t>
            </a:r>
          </a:p>
        </p:txBody>
      </p:sp>
      <p:sp>
        <p:nvSpPr>
          <p:cNvPr id="3" name="Content Placeholder 2">
            <a:extLst>
              <a:ext uri="{FF2B5EF4-FFF2-40B4-BE49-F238E27FC236}">
                <a16:creationId xmlns:a16="http://schemas.microsoft.com/office/drawing/2014/main" id="{7D80A43D-093B-4C9B-BD6E-261F82353EA7}"/>
              </a:ext>
            </a:extLst>
          </p:cNvPr>
          <p:cNvSpPr>
            <a:spLocks noGrp="1"/>
          </p:cNvSpPr>
          <p:nvPr>
            <p:ph idx="1"/>
          </p:nvPr>
        </p:nvSpPr>
        <p:spPr/>
        <p:txBody>
          <a:bodyPr/>
          <a:lstStyle/>
          <a:p>
            <a:r>
              <a:rPr lang="en-US" dirty="0"/>
              <a:t>Concessions are anything the owner has to give lessees to get them to sign.</a:t>
            </a:r>
          </a:p>
          <a:p>
            <a:pPr lvl="1"/>
            <a:r>
              <a:rPr lang="en-US" dirty="0"/>
              <a:t>There may be no concessions if the market favors owners</a:t>
            </a:r>
          </a:p>
          <a:p>
            <a:pPr lvl="1"/>
            <a:r>
              <a:rPr lang="en-US" dirty="0"/>
              <a:t>Free rent for a period of time is common.</a:t>
            </a:r>
          </a:p>
          <a:p>
            <a:pPr lvl="1"/>
            <a:r>
              <a:rPr lang="en-US" dirty="0"/>
              <a:t>So is a set $ amount to renovate the space</a:t>
            </a:r>
          </a:p>
        </p:txBody>
      </p:sp>
    </p:spTree>
    <p:extLst>
      <p:ext uri="{BB962C8B-B14F-4D97-AF65-F5344CB8AC3E}">
        <p14:creationId xmlns:p14="http://schemas.microsoft.com/office/powerpoint/2010/main" val="1436776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92CD9-8538-4F3E-9297-B4EF21CF9A6E}"/>
              </a:ext>
            </a:extLst>
          </p:cNvPr>
          <p:cNvSpPr>
            <a:spLocks noGrp="1"/>
          </p:cNvSpPr>
          <p:nvPr>
            <p:ph type="title"/>
          </p:nvPr>
        </p:nvSpPr>
        <p:spPr/>
        <p:txBody>
          <a:bodyPr>
            <a:normAutofit fontScale="90000"/>
          </a:bodyPr>
          <a:lstStyle/>
          <a:p>
            <a:r>
              <a:rPr lang="en-US" dirty="0"/>
              <a:t>Other Income</a:t>
            </a:r>
          </a:p>
        </p:txBody>
      </p:sp>
      <p:sp>
        <p:nvSpPr>
          <p:cNvPr id="3" name="Content Placeholder 2">
            <a:extLst>
              <a:ext uri="{FF2B5EF4-FFF2-40B4-BE49-F238E27FC236}">
                <a16:creationId xmlns:a16="http://schemas.microsoft.com/office/drawing/2014/main" id="{19D7430A-EBCB-49B4-9C25-3CB9FCF17B5F}"/>
              </a:ext>
            </a:extLst>
          </p:cNvPr>
          <p:cNvSpPr>
            <a:spLocks noGrp="1"/>
          </p:cNvSpPr>
          <p:nvPr>
            <p:ph idx="1"/>
          </p:nvPr>
        </p:nvSpPr>
        <p:spPr/>
        <p:txBody>
          <a:bodyPr/>
          <a:lstStyle/>
          <a:p>
            <a:r>
              <a:rPr lang="en-US" dirty="0"/>
              <a:t>Depending on the property, other income may be a non-existent or significant portion of cash flows</a:t>
            </a:r>
          </a:p>
          <a:p>
            <a:r>
              <a:rPr lang="en-US" dirty="0"/>
              <a:t>Examples of Other Income</a:t>
            </a:r>
          </a:p>
          <a:p>
            <a:pPr lvl="1"/>
            <a:r>
              <a:rPr lang="en-US" dirty="0"/>
              <a:t>Rental fees for cell phone towers</a:t>
            </a:r>
          </a:p>
          <a:p>
            <a:pPr lvl="1"/>
            <a:r>
              <a:rPr lang="en-US" dirty="0"/>
              <a:t>Usually on the roof, so not otherwise considered rentable space</a:t>
            </a:r>
          </a:p>
          <a:p>
            <a:pPr lvl="1"/>
            <a:r>
              <a:rPr lang="en-US" dirty="0"/>
              <a:t>Parking fees</a:t>
            </a:r>
          </a:p>
          <a:p>
            <a:pPr lvl="1"/>
            <a:r>
              <a:rPr lang="en-US" dirty="0"/>
              <a:t>Laundry Fees</a:t>
            </a:r>
          </a:p>
          <a:p>
            <a:pPr lvl="1"/>
            <a:r>
              <a:rPr lang="en-US" dirty="0"/>
              <a:t>Anything else that fall outside the main purpose of the property</a:t>
            </a:r>
          </a:p>
        </p:txBody>
      </p:sp>
    </p:spTree>
    <p:extLst>
      <p:ext uri="{BB962C8B-B14F-4D97-AF65-F5344CB8AC3E}">
        <p14:creationId xmlns:p14="http://schemas.microsoft.com/office/powerpoint/2010/main" val="1579224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9048E-5DFA-41F4-B036-E9417FB20697}"/>
              </a:ext>
            </a:extLst>
          </p:cNvPr>
          <p:cNvSpPr>
            <a:spLocks noGrp="1"/>
          </p:cNvSpPr>
          <p:nvPr>
            <p:ph type="title"/>
          </p:nvPr>
        </p:nvSpPr>
        <p:spPr/>
        <p:txBody>
          <a:bodyPr>
            <a:normAutofit fontScale="90000"/>
          </a:bodyPr>
          <a:lstStyle/>
          <a:p>
            <a:r>
              <a:rPr lang="en-US" dirty="0"/>
              <a:t>Computing Pro Forma Cash Flow</a:t>
            </a:r>
          </a:p>
        </p:txBody>
      </p:sp>
      <p:sp>
        <p:nvSpPr>
          <p:cNvPr id="3" name="Content Placeholder 2">
            <a:extLst>
              <a:ext uri="{FF2B5EF4-FFF2-40B4-BE49-F238E27FC236}">
                <a16:creationId xmlns:a16="http://schemas.microsoft.com/office/drawing/2014/main" id="{EAAC7721-673E-4D1A-9D56-D283EC42C0C6}"/>
              </a:ext>
            </a:extLst>
          </p:cNvPr>
          <p:cNvSpPr>
            <a:spLocks noGrp="1"/>
          </p:cNvSpPr>
          <p:nvPr>
            <p:ph idx="1"/>
          </p:nvPr>
        </p:nvSpPr>
        <p:spPr/>
        <p:txBody>
          <a:bodyPr/>
          <a:lstStyle/>
          <a:p>
            <a:r>
              <a:rPr lang="en-US" dirty="0"/>
              <a:t>The book has several good examples of this, so rather than just read one of those examples and have you flipping between slides, I’m just going to talk about some common elements.</a:t>
            </a:r>
          </a:p>
          <a:p>
            <a:pPr lvl="1"/>
            <a:r>
              <a:rPr lang="en-US" dirty="0"/>
              <a:t>Like all Cash Flow statements, property cash flows start with rental revenues due.</a:t>
            </a:r>
          </a:p>
          <a:p>
            <a:pPr lvl="2"/>
            <a:r>
              <a:rPr lang="en-US" dirty="0"/>
              <a:t>This should reflect any of the many methods to calculate rent that are actually used for the building under consideration.</a:t>
            </a:r>
          </a:p>
          <a:p>
            <a:pPr lvl="2"/>
            <a:r>
              <a:rPr lang="en-US" dirty="0"/>
              <a:t>For larger properties, this gets very complex very quickly.</a:t>
            </a:r>
          </a:p>
          <a:p>
            <a:pPr lvl="2"/>
            <a:r>
              <a:rPr lang="en-US" dirty="0"/>
              <a:t>Specialized software programs such as ARGUS help create these statements.</a:t>
            </a:r>
          </a:p>
          <a:p>
            <a:pPr marL="914400" lvl="2" indent="0">
              <a:buNone/>
            </a:pPr>
            <a:endParaRPr lang="en-US" dirty="0"/>
          </a:p>
        </p:txBody>
      </p:sp>
    </p:spTree>
    <p:extLst>
      <p:ext uri="{BB962C8B-B14F-4D97-AF65-F5344CB8AC3E}">
        <p14:creationId xmlns:p14="http://schemas.microsoft.com/office/powerpoint/2010/main" val="826130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D268-B96B-4E53-9B3D-F625AF03C116}"/>
              </a:ext>
            </a:extLst>
          </p:cNvPr>
          <p:cNvSpPr>
            <a:spLocks noGrp="1"/>
          </p:cNvSpPr>
          <p:nvPr>
            <p:ph type="title"/>
          </p:nvPr>
        </p:nvSpPr>
        <p:spPr/>
        <p:txBody>
          <a:bodyPr>
            <a:normAutofit fontScale="90000"/>
          </a:bodyPr>
          <a:lstStyle/>
          <a:p>
            <a:r>
              <a:rPr lang="en-US" dirty="0"/>
              <a:t>Computing Pro Forma Cash Flow</a:t>
            </a:r>
          </a:p>
        </p:txBody>
      </p:sp>
      <p:sp>
        <p:nvSpPr>
          <p:cNvPr id="3" name="Content Placeholder 2">
            <a:extLst>
              <a:ext uri="{FF2B5EF4-FFF2-40B4-BE49-F238E27FC236}">
                <a16:creationId xmlns:a16="http://schemas.microsoft.com/office/drawing/2014/main" id="{0C4223DC-68B2-478C-BCFC-04D1E36764B4}"/>
              </a:ext>
            </a:extLst>
          </p:cNvPr>
          <p:cNvSpPr>
            <a:spLocks noGrp="1"/>
          </p:cNvSpPr>
          <p:nvPr>
            <p:ph idx="1"/>
          </p:nvPr>
        </p:nvSpPr>
        <p:spPr/>
        <p:txBody>
          <a:bodyPr>
            <a:normAutofit fontScale="92500" lnSpcReduction="10000"/>
          </a:bodyPr>
          <a:lstStyle/>
          <a:p>
            <a:r>
              <a:rPr lang="en-US" dirty="0"/>
              <a:t>Any additional income and expense recoveries are added to revenues.</a:t>
            </a:r>
          </a:p>
          <a:p>
            <a:r>
              <a:rPr lang="en-US" dirty="0"/>
              <a:t>Projected vacancy and concession losses are subtracted from revenues to create effective gross income.</a:t>
            </a:r>
          </a:p>
          <a:p>
            <a:r>
              <a:rPr lang="en-US" dirty="0"/>
              <a:t>Operating expenses such as maintenance, leasing commissions, property taxes, </a:t>
            </a:r>
            <a:r>
              <a:rPr lang="en-US" dirty="0" err="1"/>
              <a:t>etc</a:t>
            </a:r>
            <a:r>
              <a:rPr lang="en-US" dirty="0"/>
              <a:t> are subtracted.</a:t>
            </a:r>
          </a:p>
          <a:p>
            <a:pPr lvl="1"/>
            <a:r>
              <a:rPr lang="en-US" dirty="0"/>
              <a:t>You may wind up adding in expense recoveries for revenue and then subtracting the same amount for expenses.</a:t>
            </a:r>
          </a:p>
          <a:p>
            <a:pPr lvl="2"/>
            <a:r>
              <a:rPr lang="en-US" dirty="0"/>
              <a:t>This only happens if the owner is recovering all expenses from tenants, but it does happen.</a:t>
            </a:r>
          </a:p>
        </p:txBody>
      </p:sp>
    </p:spTree>
    <p:extLst>
      <p:ext uri="{BB962C8B-B14F-4D97-AF65-F5344CB8AC3E}">
        <p14:creationId xmlns:p14="http://schemas.microsoft.com/office/powerpoint/2010/main" val="875874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7CD8D-D0EB-4A09-8410-24575C4899C9}"/>
              </a:ext>
            </a:extLst>
          </p:cNvPr>
          <p:cNvSpPr>
            <a:spLocks noGrp="1"/>
          </p:cNvSpPr>
          <p:nvPr>
            <p:ph type="title"/>
          </p:nvPr>
        </p:nvSpPr>
        <p:spPr/>
        <p:txBody>
          <a:bodyPr>
            <a:normAutofit fontScale="90000"/>
          </a:bodyPr>
          <a:lstStyle/>
          <a:p>
            <a:r>
              <a:rPr lang="en-US" dirty="0"/>
              <a:t>Computing Pro Forma Cash Flow</a:t>
            </a:r>
          </a:p>
        </p:txBody>
      </p:sp>
      <p:sp>
        <p:nvSpPr>
          <p:cNvPr id="3" name="Content Placeholder 2">
            <a:extLst>
              <a:ext uri="{FF2B5EF4-FFF2-40B4-BE49-F238E27FC236}">
                <a16:creationId xmlns:a16="http://schemas.microsoft.com/office/drawing/2014/main" id="{EDFC1699-6183-4D66-BF12-02752DE6B1C3}"/>
              </a:ext>
            </a:extLst>
          </p:cNvPr>
          <p:cNvSpPr>
            <a:spLocks noGrp="1"/>
          </p:cNvSpPr>
          <p:nvPr>
            <p:ph idx="1"/>
          </p:nvPr>
        </p:nvSpPr>
        <p:spPr/>
        <p:txBody>
          <a:bodyPr/>
          <a:lstStyle/>
          <a:p>
            <a:r>
              <a:rPr lang="en-US" dirty="0"/>
              <a:t>CAPEX allowances are subtracted to find Net Operating Income</a:t>
            </a:r>
          </a:p>
          <a:p>
            <a:pPr lvl="1"/>
            <a:r>
              <a:rPr lang="en-US" dirty="0"/>
              <a:t>For real estate analysis, NOI is used interchangeably with cash flow </a:t>
            </a:r>
            <a:r>
              <a:rPr lang="en-US"/>
              <a:t>from operations</a:t>
            </a:r>
            <a:endParaRPr lang="en-US" dirty="0"/>
          </a:p>
          <a:p>
            <a:pPr marL="457200" lvl="1" indent="0">
              <a:buNone/>
            </a:pPr>
            <a:endParaRPr lang="en-US" dirty="0"/>
          </a:p>
        </p:txBody>
      </p:sp>
    </p:spTree>
    <p:extLst>
      <p:ext uri="{BB962C8B-B14F-4D97-AF65-F5344CB8AC3E}">
        <p14:creationId xmlns:p14="http://schemas.microsoft.com/office/powerpoint/2010/main" val="317923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D01D-076F-4F6E-A54E-7EE3C4EA40E1}"/>
              </a:ext>
            </a:extLst>
          </p:cNvPr>
          <p:cNvSpPr>
            <a:spLocks noGrp="1"/>
          </p:cNvSpPr>
          <p:nvPr>
            <p:ph type="title"/>
          </p:nvPr>
        </p:nvSpPr>
        <p:spPr/>
        <p:txBody>
          <a:bodyPr>
            <a:normAutofit fontScale="90000"/>
          </a:bodyPr>
          <a:lstStyle/>
          <a:p>
            <a:r>
              <a:rPr lang="en-US" dirty="0"/>
              <a:t>Summary</a:t>
            </a:r>
          </a:p>
        </p:txBody>
      </p:sp>
      <p:sp>
        <p:nvSpPr>
          <p:cNvPr id="3" name="Content Placeholder 2">
            <a:extLst>
              <a:ext uri="{FF2B5EF4-FFF2-40B4-BE49-F238E27FC236}">
                <a16:creationId xmlns:a16="http://schemas.microsoft.com/office/drawing/2014/main" id="{3B3CCFB9-D5C4-446C-A26C-2F7A68F03663}"/>
              </a:ext>
            </a:extLst>
          </p:cNvPr>
          <p:cNvSpPr>
            <a:spLocks noGrp="1"/>
          </p:cNvSpPr>
          <p:nvPr>
            <p:ph idx="1"/>
          </p:nvPr>
        </p:nvSpPr>
        <p:spPr/>
        <p:txBody>
          <a:bodyPr/>
          <a:lstStyle/>
          <a:p>
            <a:r>
              <a:rPr lang="en-US" dirty="0"/>
              <a:t>This was an introduction to calculating cash flows.</a:t>
            </a:r>
          </a:p>
          <a:p>
            <a:r>
              <a:rPr lang="en-US" dirty="0"/>
              <a:t>The only way to really understand how to calculate them is to practice.</a:t>
            </a:r>
          </a:p>
        </p:txBody>
      </p:sp>
    </p:spTree>
    <p:extLst>
      <p:ext uri="{BB962C8B-B14F-4D97-AF65-F5344CB8AC3E}">
        <p14:creationId xmlns:p14="http://schemas.microsoft.com/office/powerpoint/2010/main" val="825945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919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5F7E4-B4D1-466D-9B88-71445E5C6FA8}"/>
              </a:ext>
            </a:extLst>
          </p:cNvPr>
          <p:cNvSpPr>
            <a:spLocks noGrp="1"/>
          </p:cNvSpPr>
          <p:nvPr>
            <p:ph type="title"/>
          </p:nvPr>
        </p:nvSpPr>
        <p:spPr/>
        <p:txBody>
          <a:bodyPr>
            <a:normAutofit fontScale="90000"/>
          </a:bodyPr>
          <a:lstStyle/>
          <a:p>
            <a:r>
              <a:rPr lang="en-US" dirty="0"/>
              <a:t>Leases and Operating Income</a:t>
            </a:r>
          </a:p>
        </p:txBody>
      </p:sp>
      <p:sp>
        <p:nvSpPr>
          <p:cNvPr id="3" name="Content Placeholder 2">
            <a:extLst>
              <a:ext uri="{FF2B5EF4-FFF2-40B4-BE49-F238E27FC236}">
                <a16:creationId xmlns:a16="http://schemas.microsoft.com/office/drawing/2014/main" id="{FB84368B-959B-4AD3-A9E4-315162FDEFE5}"/>
              </a:ext>
            </a:extLst>
          </p:cNvPr>
          <p:cNvSpPr>
            <a:spLocks noGrp="1"/>
          </p:cNvSpPr>
          <p:nvPr>
            <p:ph idx="1"/>
          </p:nvPr>
        </p:nvSpPr>
        <p:spPr/>
        <p:txBody>
          <a:bodyPr/>
          <a:lstStyle/>
          <a:p>
            <a:r>
              <a:rPr lang="en-US" dirty="0"/>
              <a:t>Leases serve as the basis for most property income, and therefore for the calculation of operating income</a:t>
            </a:r>
          </a:p>
        </p:txBody>
      </p:sp>
    </p:spTree>
    <p:extLst>
      <p:ext uri="{BB962C8B-B14F-4D97-AF65-F5344CB8AC3E}">
        <p14:creationId xmlns:p14="http://schemas.microsoft.com/office/powerpoint/2010/main" val="15876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A44F-182C-4A59-80A3-9C1F7C012B97}"/>
              </a:ext>
            </a:extLst>
          </p:cNvPr>
          <p:cNvSpPr>
            <a:spLocks noGrp="1"/>
          </p:cNvSpPr>
          <p:nvPr>
            <p:ph type="title"/>
          </p:nvPr>
        </p:nvSpPr>
        <p:spPr/>
        <p:txBody>
          <a:bodyPr>
            <a:normAutofit fontScale="90000"/>
          </a:bodyPr>
          <a:lstStyle/>
          <a:p>
            <a:r>
              <a:rPr lang="en-US" dirty="0"/>
              <a:t>Rentable Area and Leases</a:t>
            </a:r>
          </a:p>
        </p:txBody>
      </p:sp>
      <p:sp>
        <p:nvSpPr>
          <p:cNvPr id="3" name="Content Placeholder 2">
            <a:extLst>
              <a:ext uri="{FF2B5EF4-FFF2-40B4-BE49-F238E27FC236}">
                <a16:creationId xmlns:a16="http://schemas.microsoft.com/office/drawing/2014/main" id="{738030C5-EC64-4DE8-A70E-6D66896A8A79}"/>
              </a:ext>
            </a:extLst>
          </p:cNvPr>
          <p:cNvSpPr>
            <a:spLocks noGrp="1"/>
          </p:cNvSpPr>
          <p:nvPr>
            <p:ph idx="1"/>
          </p:nvPr>
        </p:nvSpPr>
        <p:spPr/>
        <p:txBody>
          <a:bodyPr/>
          <a:lstStyle/>
          <a:p>
            <a:r>
              <a:rPr lang="en-US" dirty="0"/>
              <a:t>Rentable area is the total area that could be rented to one tenant.</a:t>
            </a:r>
          </a:p>
          <a:p>
            <a:r>
              <a:rPr lang="en-US" dirty="0"/>
              <a:t>But if multiple tenants occupy the building, some of this space will be lost to hallways, reception areas, etc.</a:t>
            </a:r>
          </a:p>
          <a:p>
            <a:r>
              <a:rPr lang="en-US" dirty="0"/>
              <a:t>How this is handled depends on geographic area, property type, and the market cycle.</a:t>
            </a:r>
          </a:p>
          <a:p>
            <a:pPr lvl="1"/>
            <a:r>
              <a:rPr lang="en-US" dirty="0"/>
              <a:t>When property is scarce, owners get what they want.</a:t>
            </a:r>
          </a:p>
          <a:p>
            <a:pPr lvl="1"/>
            <a:r>
              <a:rPr lang="en-US" dirty="0"/>
              <a:t>When vacancy’s are high, tenants get what they want.</a:t>
            </a:r>
          </a:p>
        </p:txBody>
      </p:sp>
    </p:spTree>
    <p:extLst>
      <p:ext uri="{BB962C8B-B14F-4D97-AF65-F5344CB8AC3E}">
        <p14:creationId xmlns:p14="http://schemas.microsoft.com/office/powerpoint/2010/main" val="641011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9439-2BE3-4138-A3A1-DB678D724A78}"/>
              </a:ext>
            </a:extLst>
          </p:cNvPr>
          <p:cNvSpPr>
            <a:spLocks noGrp="1"/>
          </p:cNvSpPr>
          <p:nvPr>
            <p:ph type="title"/>
          </p:nvPr>
        </p:nvSpPr>
        <p:spPr/>
        <p:txBody>
          <a:bodyPr>
            <a:normAutofit fontScale="90000"/>
          </a:bodyPr>
          <a:lstStyle/>
          <a:p>
            <a:r>
              <a:rPr lang="en-US" dirty="0"/>
              <a:t>Adjusting Rentable Area</a:t>
            </a:r>
          </a:p>
        </p:txBody>
      </p:sp>
      <p:sp>
        <p:nvSpPr>
          <p:cNvPr id="3" name="Content Placeholder 2">
            <a:extLst>
              <a:ext uri="{FF2B5EF4-FFF2-40B4-BE49-F238E27FC236}">
                <a16:creationId xmlns:a16="http://schemas.microsoft.com/office/drawing/2014/main" id="{0EDE1B0F-1DCA-486D-8306-33DFAE8157F8}"/>
              </a:ext>
            </a:extLst>
          </p:cNvPr>
          <p:cNvSpPr>
            <a:spLocks noGrp="1"/>
          </p:cNvSpPr>
          <p:nvPr>
            <p:ph idx="1"/>
          </p:nvPr>
        </p:nvSpPr>
        <p:spPr/>
        <p:txBody>
          <a:bodyPr>
            <a:normAutofit fontScale="92500"/>
          </a:bodyPr>
          <a:lstStyle/>
          <a:p>
            <a:r>
              <a:rPr lang="en-US" dirty="0"/>
              <a:t>In some circumstances, rentable area may not be adjusted at all.</a:t>
            </a:r>
          </a:p>
          <a:p>
            <a:r>
              <a:rPr lang="en-US" dirty="0"/>
              <a:t>Load Factor</a:t>
            </a:r>
          </a:p>
          <a:p>
            <a:pPr lvl="1"/>
            <a:r>
              <a:rPr lang="en-US" dirty="0"/>
              <a:t>If rentable area is to be adjusted, it is often done through the use of a load factor</a:t>
            </a:r>
          </a:p>
          <a:p>
            <a:pPr lvl="1"/>
            <a:r>
              <a:rPr lang="en-US" dirty="0"/>
              <a:t>Load Factor = (Rentable Area per area for 1 Tenant)/Usable Area per area</a:t>
            </a:r>
          </a:p>
          <a:p>
            <a:pPr lvl="2"/>
            <a:r>
              <a:rPr lang="en-US" dirty="0"/>
              <a:t>The usable area per floor is the area that can be rented to the number of tenants actually occupying the space</a:t>
            </a:r>
          </a:p>
          <a:p>
            <a:pPr lvl="2"/>
            <a:r>
              <a:rPr lang="en-US" dirty="0"/>
              <a:t>This may actually be done by floor, by building, or by some other measure</a:t>
            </a:r>
          </a:p>
          <a:p>
            <a:endParaRPr lang="en-US" dirty="0"/>
          </a:p>
        </p:txBody>
      </p:sp>
    </p:spTree>
    <p:extLst>
      <p:ext uri="{BB962C8B-B14F-4D97-AF65-F5344CB8AC3E}">
        <p14:creationId xmlns:p14="http://schemas.microsoft.com/office/powerpoint/2010/main" val="2551905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D081-5B25-4913-A498-A684E1086C94}"/>
              </a:ext>
            </a:extLst>
          </p:cNvPr>
          <p:cNvSpPr>
            <a:spLocks noGrp="1"/>
          </p:cNvSpPr>
          <p:nvPr>
            <p:ph type="title"/>
          </p:nvPr>
        </p:nvSpPr>
        <p:spPr/>
        <p:txBody>
          <a:bodyPr>
            <a:normAutofit fontScale="90000"/>
          </a:bodyPr>
          <a:lstStyle/>
          <a:p>
            <a:r>
              <a:rPr lang="en-US" dirty="0"/>
              <a:t>Load Factor Example</a:t>
            </a:r>
          </a:p>
        </p:txBody>
      </p:sp>
      <p:sp>
        <p:nvSpPr>
          <p:cNvPr id="3" name="Content Placeholder 2">
            <a:extLst>
              <a:ext uri="{FF2B5EF4-FFF2-40B4-BE49-F238E27FC236}">
                <a16:creationId xmlns:a16="http://schemas.microsoft.com/office/drawing/2014/main" id="{A19CA093-F8F1-4F5C-BBB7-0BE2E1F1203A}"/>
              </a:ext>
            </a:extLst>
          </p:cNvPr>
          <p:cNvSpPr>
            <a:spLocks noGrp="1"/>
          </p:cNvSpPr>
          <p:nvPr>
            <p:ph idx="1"/>
          </p:nvPr>
        </p:nvSpPr>
        <p:spPr/>
        <p:txBody>
          <a:bodyPr/>
          <a:lstStyle/>
          <a:p>
            <a:r>
              <a:rPr lang="en-US" dirty="0"/>
              <a:t>Adjusting by floor</a:t>
            </a:r>
          </a:p>
          <a:p>
            <a:pPr lvl="1"/>
            <a:r>
              <a:rPr lang="en-US" dirty="0"/>
              <a:t>Assume 20,000 square feet can be leased to one tenant on this floor.</a:t>
            </a:r>
          </a:p>
          <a:p>
            <a:pPr lvl="1"/>
            <a:r>
              <a:rPr lang="en-US" dirty="0"/>
              <a:t>With the actual number of tenants occupying the space, only 18,000 square feet can be leased.</a:t>
            </a:r>
          </a:p>
          <a:p>
            <a:pPr lvl="2"/>
            <a:r>
              <a:rPr lang="en-US" dirty="0"/>
              <a:t>The rest is lost to shared areas like elevator landings, hallways, etc.</a:t>
            </a:r>
          </a:p>
          <a:p>
            <a:pPr lvl="2"/>
            <a:r>
              <a:rPr lang="en-US" dirty="0"/>
              <a:t>The owner doesn’t want to lose this rental income, so if the market permits the owner will adjust the rentable area of each tenant.</a:t>
            </a:r>
          </a:p>
          <a:p>
            <a:pPr lvl="1"/>
            <a:r>
              <a:rPr lang="en-US" dirty="0"/>
              <a:t>Load Factor = 20,000/18,000=1.1111</a:t>
            </a:r>
          </a:p>
        </p:txBody>
      </p:sp>
    </p:spTree>
    <p:extLst>
      <p:ext uri="{BB962C8B-B14F-4D97-AF65-F5344CB8AC3E}">
        <p14:creationId xmlns:p14="http://schemas.microsoft.com/office/powerpoint/2010/main" val="2612172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4F3DE-B9AE-4C85-8CA6-91D9565F305C}"/>
              </a:ext>
            </a:extLst>
          </p:cNvPr>
          <p:cNvSpPr>
            <a:spLocks noGrp="1"/>
          </p:cNvSpPr>
          <p:nvPr>
            <p:ph type="title"/>
          </p:nvPr>
        </p:nvSpPr>
        <p:spPr/>
        <p:txBody>
          <a:bodyPr>
            <a:normAutofit fontScale="90000"/>
          </a:bodyPr>
          <a:lstStyle/>
          <a:p>
            <a:r>
              <a:rPr lang="en-US" dirty="0"/>
              <a:t>Load Factor and Rentable Area</a:t>
            </a:r>
          </a:p>
        </p:txBody>
      </p:sp>
      <p:sp>
        <p:nvSpPr>
          <p:cNvPr id="3" name="Content Placeholder 2">
            <a:extLst>
              <a:ext uri="{FF2B5EF4-FFF2-40B4-BE49-F238E27FC236}">
                <a16:creationId xmlns:a16="http://schemas.microsoft.com/office/drawing/2014/main" id="{82F060EB-7168-4B6A-88D7-2ECF42B9842A}"/>
              </a:ext>
            </a:extLst>
          </p:cNvPr>
          <p:cNvSpPr>
            <a:spLocks noGrp="1"/>
          </p:cNvSpPr>
          <p:nvPr>
            <p:ph idx="1"/>
          </p:nvPr>
        </p:nvSpPr>
        <p:spPr/>
        <p:txBody>
          <a:bodyPr/>
          <a:lstStyle/>
          <a:p>
            <a:r>
              <a:rPr lang="en-US" dirty="0"/>
              <a:t>Assume a tenant on this floor actually occupies 4500 square feet.</a:t>
            </a:r>
          </a:p>
          <a:p>
            <a:r>
              <a:rPr lang="en-US" dirty="0"/>
              <a:t>The tenants rentable area will be:</a:t>
            </a:r>
          </a:p>
          <a:p>
            <a:pPr lvl="1"/>
            <a:r>
              <a:rPr lang="en-US" dirty="0"/>
              <a:t>4500*1.1111=5000 square feet</a:t>
            </a:r>
          </a:p>
          <a:p>
            <a:pPr lvl="1"/>
            <a:r>
              <a:rPr lang="en-US" dirty="0"/>
              <a:t>So the tenant will actually pay rent on 5000 square feet, if the market allows.</a:t>
            </a:r>
          </a:p>
          <a:p>
            <a:r>
              <a:rPr lang="en-US" dirty="0"/>
              <a:t>If the same load factor is applied to all tenants on the floor, the owner will collect rent on the entire 20,000 square feet.</a:t>
            </a:r>
          </a:p>
        </p:txBody>
      </p:sp>
    </p:spTree>
    <p:extLst>
      <p:ext uri="{BB962C8B-B14F-4D97-AF65-F5344CB8AC3E}">
        <p14:creationId xmlns:p14="http://schemas.microsoft.com/office/powerpoint/2010/main" val="1605260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AC72-F7B7-4581-85CD-976A3133EDFD}"/>
              </a:ext>
            </a:extLst>
          </p:cNvPr>
          <p:cNvSpPr>
            <a:spLocks noGrp="1"/>
          </p:cNvSpPr>
          <p:nvPr>
            <p:ph type="title"/>
          </p:nvPr>
        </p:nvSpPr>
        <p:spPr/>
        <p:txBody>
          <a:bodyPr>
            <a:normAutofit fontScale="90000"/>
          </a:bodyPr>
          <a:lstStyle/>
          <a:p>
            <a:r>
              <a:rPr lang="en-US" dirty="0"/>
              <a:t>Load Factor by tenant</a:t>
            </a:r>
          </a:p>
        </p:txBody>
      </p:sp>
      <p:sp>
        <p:nvSpPr>
          <p:cNvPr id="3" name="Content Placeholder 2">
            <a:extLst>
              <a:ext uri="{FF2B5EF4-FFF2-40B4-BE49-F238E27FC236}">
                <a16:creationId xmlns:a16="http://schemas.microsoft.com/office/drawing/2014/main" id="{3D00C14A-1E8C-46BF-8F38-E4225634AC7C}"/>
              </a:ext>
            </a:extLst>
          </p:cNvPr>
          <p:cNvSpPr>
            <a:spLocks noGrp="1"/>
          </p:cNvSpPr>
          <p:nvPr>
            <p:ph idx="1"/>
          </p:nvPr>
        </p:nvSpPr>
        <p:spPr/>
        <p:txBody>
          <a:bodyPr/>
          <a:lstStyle/>
          <a:p>
            <a:r>
              <a:rPr lang="en-US" dirty="0"/>
              <a:t>The same load factor is not always applied to all tenants</a:t>
            </a:r>
          </a:p>
          <a:p>
            <a:r>
              <a:rPr lang="en-US" dirty="0"/>
              <a:t>More desirable tenants may be able to negotiate favorable or even 0 load factors.</a:t>
            </a:r>
          </a:p>
          <a:p>
            <a:pPr lvl="1"/>
            <a:r>
              <a:rPr lang="en-US" dirty="0"/>
              <a:t>The difference may or may not be made up with other tenants</a:t>
            </a:r>
          </a:p>
          <a:p>
            <a:r>
              <a:rPr lang="en-US" dirty="0"/>
              <a:t>For tenants, it is often desirable to fill a building one floor at a time to only pay rent on space actually occupied.</a:t>
            </a:r>
          </a:p>
        </p:txBody>
      </p:sp>
    </p:spTree>
    <p:extLst>
      <p:ext uri="{BB962C8B-B14F-4D97-AF65-F5344CB8AC3E}">
        <p14:creationId xmlns:p14="http://schemas.microsoft.com/office/powerpoint/2010/main" val="2264543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44FC-1C49-4DFC-9623-DB9D7F1A5D39}"/>
              </a:ext>
            </a:extLst>
          </p:cNvPr>
          <p:cNvSpPr>
            <a:spLocks noGrp="1"/>
          </p:cNvSpPr>
          <p:nvPr>
            <p:ph type="title"/>
          </p:nvPr>
        </p:nvSpPr>
        <p:spPr/>
        <p:txBody>
          <a:bodyPr>
            <a:normAutofit fontScale="90000"/>
          </a:bodyPr>
          <a:lstStyle/>
          <a:p>
            <a:r>
              <a:rPr lang="en-US" dirty="0"/>
              <a:t>Anchor Tenants vs In-Line Tenants</a:t>
            </a:r>
          </a:p>
        </p:txBody>
      </p:sp>
      <p:sp>
        <p:nvSpPr>
          <p:cNvPr id="3" name="Content Placeholder 2">
            <a:extLst>
              <a:ext uri="{FF2B5EF4-FFF2-40B4-BE49-F238E27FC236}">
                <a16:creationId xmlns:a16="http://schemas.microsoft.com/office/drawing/2014/main" id="{695F02A2-838E-44F0-AA5C-2DE07E558C33}"/>
              </a:ext>
            </a:extLst>
          </p:cNvPr>
          <p:cNvSpPr>
            <a:spLocks noGrp="1"/>
          </p:cNvSpPr>
          <p:nvPr>
            <p:ph idx="1"/>
          </p:nvPr>
        </p:nvSpPr>
        <p:spPr/>
        <p:txBody>
          <a:bodyPr>
            <a:normAutofit fontScale="92500" lnSpcReduction="20000"/>
          </a:bodyPr>
          <a:lstStyle/>
          <a:p>
            <a:r>
              <a:rPr lang="en-US" dirty="0"/>
              <a:t>This is usually thought to be a retail phenomenon, but it can also occur with other property types.</a:t>
            </a:r>
          </a:p>
          <a:p>
            <a:r>
              <a:rPr lang="en-US" dirty="0"/>
              <a:t>The anchor tenant is the most desirable and often the largest tenant.</a:t>
            </a:r>
          </a:p>
          <a:p>
            <a:pPr lvl="1"/>
            <a:r>
              <a:rPr lang="en-US" dirty="0"/>
              <a:t>Wal-Mart is a good example for retail</a:t>
            </a:r>
          </a:p>
          <a:p>
            <a:r>
              <a:rPr lang="en-US" dirty="0"/>
              <a:t>Sometimes anchor tenants get reduced, or even free rent</a:t>
            </a:r>
          </a:p>
          <a:p>
            <a:pPr lvl="1"/>
            <a:r>
              <a:rPr lang="en-US" dirty="0"/>
              <a:t>Sometimes the owner will actually sell the property to the anchor tenant so the anchor can modify the property as they will</a:t>
            </a:r>
          </a:p>
          <a:p>
            <a:pPr lvl="1"/>
            <a:r>
              <a:rPr lang="en-US" dirty="0"/>
              <a:t>These concessions occur because of the number and quality of other tenants who will be drawn to the property by the anchor.</a:t>
            </a:r>
          </a:p>
        </p:txBody>
      </p:sp>
    </p:spTree>
    <p:extLst>
      <p:ext uri="{BB962C8B-B14F-4D97-AF65-F5344CB8AC3E}">
        <p14:creationId xmlns:p14="http://schemas.microsoft.com/office/powerpoint/2010/main" val="512012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93799-70F3-4EE8-9D84-CDA5071FE5BD}"/>
              </a:ext>
            </a:extLst>
          </p:cNvPr>
          <p:cNvSpPr>
            <a:spLocks noGrp="1"/>
          </p:cNvSpPr>
          <p:nvPr>
            <p:ph type="title"/>
          </p:nvPr>
        </p:nvSpPr>
        <p:spPr/>
        <p:txBody>
          <a:bodyPr>
            <a:normAutofit fontScale="90000"/>
          </a:bodyPr>
          <a:lstStyle/>
          <a:p>
            <a:r>
              <a:rPr lang="en-US" dirty="0"/>
              <a:t>Common Area Maintenance</a:t>
            </a:r>
          </a:p>
        </p:txBody>
      </p:sp>
      <p:sp>
        <p:nvSpPr>
          <p:cNvPr id="3" name="Content Placeholder 2">
            <a:extLst>
              <a:ext uri="{FF2B5EF4-FFF2-40B4-BE49-F238E27FC236}">
                <a16:creationId xmlns:a16="http://schemas.microsoft.com/office/drawing/2014/main" id="{961F8624-285C-4EFB-A197-F49B88730D7B}"/>
              </a:ext>
            </a:extLst>
          </p:cNvPr>
          <p:cNvSpPr>
            <a:spLocks noGrp="1"/>
          </p:cNvSpPr>
          <p:nvPr>
            <p:ph idx="1"/>
          </p:nvPr>
        </p:nvSpPr>
        <p:spPr/>
        <p:txBody>
          <a:bodyPr>
            <a:normAutofit fontScale="92500" lnSpcReduction="20000"/>
          </a:bodyPr>
          <a:lstStyle/>
          <a:p>
            <a:r>
              <a:rPr lang="en-US" dirty="0"/>
              <a:t>CAM was briefly mentioned before</a:t>
            </a:r>
          </a:p>
          <a:p>
            <a:r>
              <a:rPr lang="en-US" dirty="0"/>
              <a:t>This is an area where anchor tenants often get preferential treatment.</a:t>
            </a:r>
          </a:p>
          <a:p>
            <a:pPr lvl="1"/>
            <a:r>
              <a:rPr lang="en-US" dirty="0"/>
              <a:t>They often don’t pay their equal share of CAM, or sometimes don’t pay it at all</a:t>
            </a:r>
          </a:p>
          <a:p>
            <a:r>
              <a:rPr lang="en-US" dirty="0"/>
              <a:t>This is similar to the treatment with rent itself.</a:t>
            </a:r>
          </a:p>
          <a:p>
            <a:r>
              <a:rPr lang="en-US" dirty="0"/>
              <a:t>The inline stores tolerate this (or not) because of the extra business they get by being near the anchor tenant.</a:t>
            </a:r>
          </a:p>
          <a:p>
            <a:pPr lvl="1"/>
            <a:r>
              <a:rPr lang="en-US" dirty="0"/>
              <a:t>When Walmart invariable doesn’t have at least 1 or 2 items on your list, you go to the other nearby stores.</a:t>
            </a:r>
          </a:p>
        </p:txBody>
      </p:sp>
    </p:spTree>
    <p:extLst>
      <p:ext uri="{BB962C8B-B14F-4D97-AF65-F5344CB8AC3E}">
        <p14:creationId xmlns:p14="http://schemas.microsoft.com/office/powerpoint/2010/main" val="861333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5182</TotalTime>
  <Words>1227</Words>
  <Application>Microsoft Office PowerPoint</Application>
  <PresentationFormat>Widescreen</PresentationFormat>
  <Paragraphs>102</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Calculating Operating Cash Flow</vt:lpstr>
      <vt:lpstr>Leases and Operating Income</vt:lpstr>
      <vt:lpstr>Rentable Area and Leases</vt:lpstr>
      <vt:lpstr>Adjusting Rentable Area</vt:lpstr>
      <vt:lpstr>Load Factor Example</vt:lpstr>
      <vt:lpstr>Load Factor and Rentable Area</vt:lpstr>
      <vt:lpstr>Load Factor by tenant</vt:lpstr>
      <vt:lpstr>Anchor Tenants vs In-Line Tenants</vt:lpstr>
      <vt:lpstr>Common Area Maintenance</vt:lpstr>
      <vt:lpstr>Calculating CAM</vt:lpstr>
      <vt:lpstr>Vacancy</vt:lpstr>
      <vt:lpstr>Capital Expenditures and Improvements</vt:lpstr>
      <vt:lpstr>Concessions</vt:lpstr>
      <vt:lpstr>Other Income</vt:lpstr>
      <vt:lpstr>Computing Pro Forma Cash Flow</vt:lpstr>
      <vt:lpstr>Computing Pro Forma Cash Flow</vt:lpstr>
      <vt:lpstr>Computing Pro Forma Cash Flow</vt:lpstr>
      <vt:lpstr>Summary</vt:lpstr>
      <vt:lpstr>PowerPoint Presentation</vt:lpstr>
    </vt:vector>
  </TitlesOfParts>
  <Company>University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Simin Pulat</dc:creator>
  <cp:lastModifiedBy>Chris</cp:lastModifiedBy>
  <cp:revision>154</cp:revision>
  <dcterms:created xsi:type="dcterms:W3CDTF">2015-01-14T19:18:41Z</dcterms:created>
  <dcterms:modified xsi:type="dcterms:W3CDTF">2020-08-11T18:32:12Z</dcterms:modified>
</cp:coreProperties>
</file>