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61" r:id="rId3"/>
    <p:sldId id="257" r:id="rId4"/>
    <p:sldId id="262" r:id="rId5"/>
    <p:sldId id="260" r:id="rId6"/>
    <p:sldId id="258" r:id="rId7"/>
    <p:sldId id="259" r:id="rId8"/>
    <p:sldId id="263" r:id="rId9"/>
    <p:sldId id="265" r:id="rId10"/>
    <p:sldId id="264" r:id="rId11"/>
    <p:sldId id="270" r:id="rId12"/>
    <p:sldId id="267" r:id="rId13"/>
    <p:sldId id="268" r:id="rId14"/>
    <p:sldId id="269" r:id="rId15"/>
    <p:sldId id="271" r:id="rId1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-894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78A858-1686-4D09-88CD-3D6BBB7210F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434406-E67D-472B-8386-4DB221FE17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Passing the Clean Water Act of 1972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Committee Report (September 1971)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 smtClean="0"/>
              <a:t>Tunney’s amendment and ambient standards are rejected.</a:t>
            </a:r>
          </a:p>
          <a:p>
            <a:r>
              <a:rPr lang="en-US" sz="3700" dirty="0" smtClean="0"/>
              <a:t>Effluent limitations are defined by “best available treatment” technology and applied to new pollution permits.</a:t>
            </a:r>
          </a:p>
          <a:p>
            <a:r>
              <a:rPr lang="en-US" sz="3700" dirty="0" smtClean="0"/>
              <a:t>Deadlines are established for industrial polluters (1976) and municipalities (1980) to install higher technology.</a:t>
            </a:r>
          </a:p>
          <a:p>
            <a:r>
              <a:rPr lang="en-US" sz="3700" dirty="0" smtClean="0"/>
              <a:t>Zero discharge is the policy goal established for 1985, but </a:t>
            </a:r>
            <a:r>
              <a:rPr lang="en-US" sz="3700" dirty="0" smtClean="0"/>
              <a:t>Bentsen wins a commitment </a:t>
            </a:r>
            <a:r>
              <a:rPr lang="en-US" sz="3700" dirty="0" smtClean="0"/>
              <a:t>for </a:t>
            </a:r>
            <a:r>
              <a:rPr lang="en-US" sz="3700" dirty="0" smtClean="0"/>
              <a:t>“midcourse” review prior to </a:t>
            </a:r>
            <a:r>
              <a:rPr lang="en-US" sz="3700" dirty="0" smtClean="0"/>
              <a:t>1985, thus making the goal unenforceable.</a:t>
            </a:r>
            <a:endParaRPr lang="en-US" sz="3700" dirty="0" smtClean="0"/>
          </a:p>
          <a:p>
            <a:r>
              <a:rPr lang="en-US" sz="3700" dirty="0" smtClean="0"/>
              <a:t>The intergovernmental grant program contains requirements that apply the entire regulatory apparatus to funding.</a:t>
            </a:r>
          </a:p>
          <a:p>
            <a:r>
              <a:rPr lang="en-US" sz="3700" dirty="0" smtClean="0"/>
              <a:t>Full Senate passes S. 2770 November 1971.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Conference Committee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 the heart of legislative give-and-take.</a:t>
            </a:r>
          </a:p>
          <a:p>
            <a:r>
              <a:rPr lang="en-US" dirty="0" smtClean="0"/>
              <a:t>Technical limits of a conference committee:</a:t>
            </a:r>
          </a:p>
          <a:p>
            <a:pPr lvl="1"/>
            <a:r>
              <a:rPr lang="en-US" dirty="0"/>
              <a:t>The Speaker appoints House conferees. The Senate almost always </a:t>
            </a:r>
            <a:r>
              <a:rPr lang="en-US" dirty="0" smtClean="0"/>
              <a:t>decides, by </a:t>
            </a:r>
            <a:r>
              <a:rPr lang="en-US" dirty="0"/>
              <a:t>unanimous consent, to authorize the Presiding Officer to </a:t>
            </a:r>
            <a:r>
              <a:rPr lang="en-US" dirty="0" smtClean="0"/>
              <a:t>appoint.</a:t>
            </a:r>
          </a:p>
          <a:p>
            <a:pPr lvl="1"/>
            <a:r>
              <a:rPr lang="en-US" dirty="0" smtClean="0"/>
              <a:t>Instructions </a:t>
            </a:r>
            <a:r>
              <a:rPr lang="en-US" dirty="0"/>
              <a:t>to conferees are never binding; </a:t>
            </a:r>
            <a:r>
              <a:rPr lang="en-US" dirty="0" smtClean="0"/>
              <a:t>a </a:t>
            </a:r>
            <a:r>
              <a:rPr lang="en-US" dirty="0"/>
              <a:t>point of order </a:t>
            </a:r>
            <a:r>
              <a:rPr lang="en-US" dirty="0" smtClean="0"/>
              <a:t>cannot be raised if a </a:t>
            </a:r>
            <a:r>
              <a:rPr lang="en-US" dirty="0"/>
              <a:t>conference report </a:t>
            </a:r>
            <a:r>
              <a:rPr lang="en-US" dirty="0" smtClean="0"/>
              <a:t>is </a:t>
            </a:r>
            <a:r>
              <a:rPr lang="en-US" dirty="0"/>
              <a:t>inconsistent with House or Senate </a:t>
            </a:r>
            <a:r>
              <a:rPr lang="en-US" dirty="0" smtClean="0"/>
              <a:t>instructions.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chairman and ranking minority Member of the committee or subcommittee that reported </a:t>
            </a:r>
            <a:r>
              <a:rPr lang="en-US" dirty="0" smtClean="0"/>
              <a:t>the bill </a:t>
            </a:r>
            <a:r>
              <a:rPr lang="en-US" dirty="0"/>
              <a:t>are almost always </a:t>
            </a:r>
            <a:r>
              <a:rPr lang="en-US" dirty="0" smtClean="0"/>
              <a:t>conferees and play </a:t>
            </a:r>
            <a:r>
              <a:rPr lang="en-US" dirty="0"/>
              <a:t>a major part in deciding who else is appointed. </a:t>
            </a:r>
            <a:endParaRPr lang="en-US" dirty="0" smtClean="0"/>
          </a:p>
          <a:p>
            <a:r>
              <a:rPr lang="en-US" dirty="0" smtClean="0"/>
              <a:t>Who has influence when traceability is absent?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Committee Convened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88335" y="2036185"/>
            <a:ext cx="5010150" cy="387148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6420" y="2001980"/>
            <a:ext cx="5029200" cy="3920836"/>
          </a:xfrm>
        </p:spPr>
      </p:pic>
      <p:sp>
        <p:nvSpPr>
          <p:cNvPr id="9" name="TextBox 8"/>
          <p:cNvSpPr txBox="1"/>
          <p:nvPr/>
        </p:nvSpPr>
        <p:spPr>
          <a:xfrm>
            <a:off x="6553200" y="3657600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 group assessment</a:t>
            </a:r>
          </a:p>
          <a:p>
            <a:endParaRPr lang="en-US" dirty="0"/>
          </a:p>
          <a:p>
            <a:r>
              <a:rPr lang="en-US" dirty="0" err="1" smtClean="0"/>
              <a:t>Interbranch</a:t>
            </a:r>
            <a:r>
              <a:rPr lang="en-US" dirty="0" smtClean="0"/>
              <a:t> rivalries</a:t>
            </a:r>
          </a:p>
          <a:p>
            <a:endParaRPr lang="en-US" dirty="0"/>
          </a:p>
          <a:p>
            <a:r>
              <a:rPr lang="en-US" dirty="0" smtClean="0"/>
              <a:t>The role for the Speaker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38600" y="3810000"/>
            <a:ext cx="2514600" cy="493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91000" y="4724400"/>
            <a:ext cx="2362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715000" y="3505200"/>
            <a:ext cx="8382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799" y="6553200"/>
            <a:ext cx="853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 Albert Collection, Legislative Series, Box 238, Folder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the Easy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Conference Committee meets almost 40 times from May to September.</a:t>
            </a:r>
          </a:p>
          <a:p>
            <a:r>
              <a:rPr lang="en-US" dirty="0" smtClean="0"/>
              <a:t>Planning grants and distributive politics prove to be early compromises. Senate accepts the House grant program, and the House agrees to the Senate regional planning program. </a:t>
            </a:r>
          </a:p>
          <a:p>
            <a:r>
              <a:rPr lang="en-US" dirty="0" smtClean="0"/>
              <a:t>Senate yields on economic tests and House relents on cost balancing tests.</a:t>
            </a:r>
          </a:p>
          <a:p>
            <a:r>
              <a:rPr lang="en-US" dirty="0" smtClean="0"/>
              <a:t>Deliberations bog down over ambient standards (H) versus technology standards (S).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27432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Trouble in River 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7886" y="638086"/>
            <a:ext cx="6648628" cy="5791200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2590800" y="29718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2895600"/>
            <a:ext cx="19050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 real progress</a:t>
            </a:r>
          </a:p>
          <a:p>
            <a:endParaRPr lang="en-US" dirty="0"/>
          </a:p>
          <a:p>
            <a:r>
              <a:rPr lang="en-US" dirty="0" smtClean="0"/>
              <a:t>Who is </a:t>
            </a:r>
            <a:r>
              <a:rPr lang="en-US" dirty="0" smtClean="0"/>
              <a:t>lobbying whom</a:t>
            </a:r>
          </a:p>
          <a:p>
            <a:endParaRPr lang="en-US" dirty="0"/>
          </a:p>
          <a:p>
            <a:r>
              <a:rPr lang="en-US" dirty="0" smtClean="0"/>
              <a:t>Pressure from the White House</a:t>
            </a:r>
          </a:p>
          <a:p>
            <a:endParaRPr lang="en-US" dirty="0"/>
          </a:p>
          <a:p>
            <a:r>
              <a:rPr lang="en-US" dirty="0" smtClean="0"/>
              <a:t>The role for the Speaker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00200" y="3733800"/>
            <a:ext cx="2438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90800" y="41910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14500" y="5029200"/>
            <a:ext cx="24765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14500" y="5562600"/>
            <a:ext cx="2476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6248400"/>
            <a:ext cx="599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Carl Albert Collection, Legislative Series, Box 238, Folder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Political Stream – Summer-Fall 1972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24"/>
              </a:spcBef>
              <a:spcAft>
                <a:spcPts val="24"/>
              </a:spcAft>
            </a:pPr>
            <a:r>
              <a:rPr lang="en-US" dirty="0" smtClean="0"/>
              <a:t>June 17--  burglars including a GOP aide are </a:t>
            </a:r>
            <a:r>
              <a:rPr lang="en-US" dirty="0"/>
              <a:t>arrested inside the office of the Democratic National Committee (DNC</a:t>
            </a:r>
            <a:r>
              <a:rPr lang="en-US" dirty="0" smtClean="0"/>
              <a:t>), </a:t>
            </a:r>
            <a:r>
              <a:rPr lang="en-US" dirty="0"/>
              <a:t>in the Watergate building in Washington, D.C</a:t>
            </a:r>
            <a:r>
              <a:rPr lang="en-US" dirty="0" smtClean="0"/>
              <a:t>. </a:t>
            </a:r>
          </a:p>
          <a:p>
            <a:pPr marL="0" indent="0">
              <a:spcBef>
                <a:spcPts val="24"/>
              </a:spcBef>
              <a:spcAft>
                <a:spcPts val="24"/>
              </a:spcAft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24"/>
              </a:spcBef>
              <a:spcAft>
                <a:spcPts val="24"/>
              </a:spcAft>
            </a:pPr>
            <a:r>
              <a:rPr lang="en-US" dirty="0"/>
              <a:t>July 11 -- Muskie withdraws completely from the presidential race</a:t>
            </a:r>
            <a:r>
              <a:rPr lang="en-US" dirty="0" smtClean="0"/>
              <a:t>.</a:t>
            </a:r>
          </a:p>
          <a:p>
            <a:pPr marL="0" indent="0">
              <a:spcBef>
                <a:spcPts val="24"/>
              </a:spcBef>
              <a:spcAft>
                <a:spcPts val="24"/>
              </a:spcAft>
              <a:buNone/>
            </a:pPr>
            <a:endParaRPr lang="en-US" dirty="0"/>
          </a:p>
          <a:p>
            <a:pPr>
              <a:spcBef>
                <a:spcPts val="24"/>
              </a:spcBef>
              <a:spcAft>
                <a:spcPts val="24"/>
              </a:spcAft>
            </a:pPr>
            <a:r>
              <a:rPr lang="en-US" dirty="0" smtClean="0"/>
              <a:t>August 1 -- A </a:t>
            </a:r>
            <a:r>
              <a:rPr lang="en-US" dirty="0"/>
              <a:t>$25,000 cashier’s check, apparently earmarked for the Nixon campaign, </a:t>
            </a:r>
            <a:r>
              <a:rPr lang="en-US" dirty="0" smtClean="0"/>
              <a:t>winds </a:t>
            </a:r>
            <a:r>
              <a:rPr lang="en-US" dirty="0"/>
              <a:t>up in the bank account of a Watergate </a:t>
            </a:r>
            <a:r>
              <a:rPr lang="en-US" dirty="0" smtClean="0"/>
              <a:t>burglar.</a:t>
            </a:r>
          </a:p>
          <a:p>
            <a:pPr marL="0" indent="0">
              <a:spcBef>
                <a:spcPts val="24"/>
              </a:spcBef>
              <a:spcAft>
                <a:spcPts val="24"/>
              </a:spcAft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24"/>
              </a:spcBef>
              <a:spcAft>
                <a:spcPts val="24"/>
              </a:spcAft>
            </a:pPr>
            <a:r>
              <a:rPr lang="en-US" dirty="0"/>
              <a:t>September </a:t>
            </a:r>
            <a:r>
              <a:rPr lang="en-US" dirty="0" smtClean="0"/>
              <a:t>29</a:t>
            </a:r>
            <a:r>
              <a:rPr lang="en-US" dirty="0"/>
              <a:t> </a:t>
            </a:r>
            <a:r>
              <a:rPr lang="en-US" dirty="0" smtClean="0"/>
              <a:t>– Attorney General John Mitchell </a:t>
            </a:r>
            <a:r>
              <a:rPr lang="en-US" dirty="0"/>
              <a:t>controlled a secret </a:t>
            </a:r>
            <a:r>
              <a:rPr lang="en-US" dirty="0" smtClean="0"/>
              <a:t>fund to </a:t>
            </a:r>
            <a:r>
              <a:rPr lang="en-US" dirty="0"/>
              <a:t>finance </a:t>
            </a:r>
            <a:r>
              <a:rPr lang="en-US" dirty="0" smtClean="0"/>
              <a:t>intelligence-gathering </a:t>
            </a:r>
            <a:r>
              <a:rPr lang="en-US" dirty="0"/>
              <a:t>operations against the Democrats, The Post reports</a:t>
            </a:r>
            <a:r>
              <a:rPr lang="en-US" dirty="0" smtClean="0"/>
              <a:t>.</a:t>
            </a:r>
          </a:p>
          <a:p>
            <a:pPr marL="0" indent="0">
              <a:spcBef>
                <a:spcPts val="24"/>
              </a:spcBef>
              <a:spcAft>
                <a:spcPts val="24"/>
              </a:spcAft>
              <a:buNone/>
            </a:pPr>
            <a:endParaRPr lang="en-US" dirty="0"/>
          </a:p>
          <a:p>
            <a:pPr>
              <a:spcBef>
                <a:spcPts val="24"/>
              </a:spcBef>
              <a:spcAft>
                <a:spcPts val="24"/>
              </a:spcAft>
            </a:pPr>
            <a:r>
              <a:rPr lang="en-US" dirty="0"/>
              <a:t>October </a:t>
            </a:r>
            <a:r>
              <a:rPr lang="en-US" dirty="0" smtClean="0"/>
              <a:t>10 -- FBI </a:t>
            </a:r>
            <a:r>
              <a:rPr lang="en-US" dirty="0"/>
              <a:t>agents establish that the Watergate break-in </a:t>
            </a:r>
            <a:r>
              <a:rPr lang="en-US" dirty="0" smtClean="0"/>
              <a:t>is part of massive political </a:t>
            </a:r>
            <a:r>
              <a:rPr lang="en-US" dirty="0"/>
              <a:t>spying </a:t>
            </a:r>
            <a:r>
              <a:rPr lang="en-US" dirty="0" smtClean="0"/>
              <a:t>conducted by the </a:t>
            </a:r>
            <a:r>
              <a:rPr lang="en-US" dirty="0"/>
              <a:t>Nixon reelection effort, The Post reports</a:t>
            </a:r>
            <a:r>
              <a:rPr lang="en-US" dirty="0" smtClean="0"/>
              <a:t>.</a:t>
            </a:r>
          </a:p>
          <a:p>
            <a:pPr marL="0" indent="0">
              <a:spcBef>
                <a:spcPts val="24"/>
              </a:spcBef>
              <a:spcAft>
                <a:spcPts val="24"/>
              </a:spcAft>
              <a:buNone/>
            </a:pPr>
            <a:endParaRPr lang="en-US" dirty="0" smtClean="0"/>
          </a:p>
          <a:p>
            <a:pPr>
              <a:spcBef>
                <a:spcPts val="24"/>
              </a:spcBef>
              <a:spcAft>
                <a:spcPts val="24"/>
              </a:spcAft>
            </a:pPr>
            <a:r>
              <a:rPr lang="en-US" dirty="0" smtClean="0"/>
              <a:t>October 4 -- </a:t>
            </a:r>
            <a:r>
              <a:rPr lang="en-US" dirty="0"/>
              <a:t>Senate (74-0) and House (366-11) </a:t>
            </a:r>
            <a:r>
              <a:rPr lang="en-US" dirty="0" smtClean="0"/>
              <a:t>approve a conference committee report containing a final </a:t>
            </a:r>
            <a:r>
              <a:rPr lang="en-US" dirty="0"/>
              <a:t>compromise amendment offered by Muskie and </a:t>
            </a:r>
            <a:r>
              <a:rPr lang="en-US" dirty="0" smtClean="0"/>
              <a:t>Baker.</a:t>
            </a:r>
          </a:p>
          <a:p>
            <a:pPr marL="0" indent="0">
              <a:spcBef>
                <a:spcPts val="24"/>
              </a:spcBef>
              <a:spcAft>
                <a:spcPts val="24"/>
              </a:spcAft>
              <a:buNone/>
            </a:pPr>
            <a:endParaRPr lang="en-US" dirty="0" smtClean="0"/>
          </a:p>
          <a:p>
            <a:pPr>
              <a:spcBef>
                <a:spcPts val="24"/>
              </a:spcBef>
              <a:spcAft>
                <a:spcPts val="24"/>
              </a:spcAft>
            </a:pPr>
            <a:r>
              <a:rPr lang="en-US" dirty="0" smtClean="0"/>
              <a:t>October 17 -- Just </a:t>
            </a:r>
            <a:r>
              <a:rPr lang="en-US" dirty="0"/>
              <a:t>40 minutes before the bill was to become law without his signature, President Nixon vetoes the bill </a:t>
            </a:r>
            <a:r>
              <a:rPr lang="en-US" dirty="0" smtClean="0"/>
              <a:t>saying  </a:t>
            </a:r>
            <a:r>
              <a:rPr lang="en-US" dirty="0"/>
              <a:t>it is “a bill whose laudable intent is outweighed by its unconscionable $24 billion price tag</a:t>
            </a:r>
            <a:r>
              <a:rPr lang="en-US" dirty="0" smtClean="0"/>
              <a:t>.”</a:t>
            </a:r>
          </a:p>
          <a:p>
            <a:pPr marL="0" indent="0">
              <a:spcBef>
                <a:spcPts val="24"/>
              </a:spcBef>
              <a:spcAft>
                <a:spcPts val="24"/>
              </a:spcAft>
              <a:buNone/>
            </a:pPr>
            <a:endParaRPr lang="en-US" dirty="0" smtClean="0"/>
          </a:p>
          <a:p>
            <a:pPr>
              <a:spcBef>
                <a:spcPts val="24"/>
              </a:spcBef>
              <a:spcAft>
                <a:spcPts val="24"/>
              </a:spcAft>
            </a:pPr>
            <a:r>
              <a:rPr lang="en-US" dirty="0" smtClean="0"/>
              <a:t>October 18 </a:t>
            </a:r>
            <a:r>
              <a:rPr lang="en-US" dirty="0"/>
              <a:t>– Both houses by wide margins </a:t>
            </a:r>
            <a:r>
              <a:rPr lang="en-US" dirty="0" smtClean="0"/>
              <a:t>easily </a:t>
            </a:r>
            <a:r>
              <a:rPr lang="en-US" dirty="0"/>
              <a:t>override Nixon’s </a:t>
            </a:r>
            <a:r>
              <a:rPr lang="en-US" dirty="0" smtClean="0"/>
              <a:t>veto. </a:t>
            </a:r>
          </a:p>
          <a:p>
            <a:pPr marL="0" indent="0">
              <a:spcBef>
                <a:spcPts val="24"/>
              </a:spcBef>
              <a:spcAft>
                <a:spcPts val="24"/>
              </a:spcAft>
              <a:buNone/>
            </a:pPr>
            <a:endParaRPr lang="en-US" dirty="0" smtClean="0"/>
          </a:p>
          <a:p>
            <a:pPr>
              <a:spcBef>
                <a:spcPts val="24"/>
              </a:spcBef>
              <a:spcAft>
                <a:spcPts val="24"/>
              </a:spcAft>
            </a:pPr>
            <a:r>
              <a:rPr lang="en-US" dirty="0" smtClean="0"/>
              <a:t>November 11 -- Nixon </a:t>
            </a:r>
            <a:r>
              <a:rPr lang="en-US" dirty="0"/>
              <a:t>is reelected in one of the largest landslides in American political </a:t>
            </a:r>
            <a:r>
              <a:rPr lang="en-US" dirty="0" smtClean="0"/>
              <a:t>history, winning more </a:t>
            </a:r>
            <a:r>
              <a:rPr lang="en-US" dirty="0"/>
              <a:t>than 60 percent of the vote and crushing </a:t>
            </a:r>
            <a:r>
              <a:rPr lang="en-US" dirty="0" smtClean="0"/>
              <a:t>Democrat </a:t>
            </a:r>
            <a:r>
              <a:rPr lang="en-US" dirty="0"/>
              <a:t>Sen. George McGovern of South Dakota.</a:t>
            </a:r>
          </a:p>
        </p:txBody>
      </p:sp>
    </p:spTree>
    <p:extLst>
      <p:ext uri="{BB962C8B-B14F-4D97-AF65-F5344CB8AC3E}">
        <p14:creationId xmlns:p14="http://schemas.microsoft.com/office/powerpoint/2010/main" val="171625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Reinventing the Corps of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Nixon creates the Refuse  Act Permit Program by executive order in December 1970.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Rivers and Harbors Act of 1899 is reinvented as a means of environmental regulation.</a:t>
            </a:r>
          </a:p>
          <a:p>
            <a:pPr lvl="1"/>
            <a:r>
              <a:rPr lang="en-US" dirty="0" smtClean="0"/>
              <a:t>Post Civil War mandate to maintain navigable waters.</a:t>
            </a:r>
          </a:p>
          <a:p>
            <a:pPr lvl="1"/>
            <a:r>
              <a:rPr lang="en-US" dirty="0" smtClean="0"/>
              <a:t>Section 13 makes it unlawful to “throw, discharge or deposit … Any refuse matter of any kind of description whatever ... into any navigable water of the </a:t>
            </a:r>
            <a:r>
              <a:rPr lang="en-US" dirty="0" smtClean="0"/>
              <a:t>United </a:t>
            </a:r>
            <a:r>
              <a:rPr lang="en-US" dirty="0" smtClean="0"/>
              <a:t>States…”</a:t>
            </a:r>
          </a:p>
          <a:p>
            <a:r>
              <a:rPr lang="en-US" dirty="0" smtClean="0"/>
              <a:t>Authority of the COE revived by Supreme Court rulings of the Warren Court to include pollution.</a:t>
            </a:r>
          </a:p>
          <a:p>
            <a:r>
              <a:rPr lang="en-US" dirty="0" smtClean="0"/>
              <a:t>Bypasses more cumbersome regulatory efforts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0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Congress of the 1970s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Growing restlessness by the rank-and-file with the long-serving and powerful committee chairs.</a:t>
            </a:r>
          </a:p>
          <a:p>
            <a:r>
              <a:rPr lang="en-US" dirty="0" smtClean="0"/>
              <a:t>Pressure is growing to democratize the process.</a:t>
            </a:r>
          </a:p>
          <a:p>
            <a:r>
              <a:rPr lang="en-US" dirty="0" smtClean="0"/>
              <a:t>The Nixon Administration also assumes more and more power, earning the label the “imperial presidency.”</a:t>
            </a:r>
          </a:p>
          <a:p>
            <a:r>
              <a:rPr lang="en-US" dirty="0" smtClean="0"/>
              <a:t>The electorate turns to new faces who demand to be heard in the Congress.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939535"/>
              </p:ext>
            </p:extLst>
          </p:nvPr>
        </p:nvGraphicFramePr>
        <p:xfrm>
          <a:off x="378582" y="2057400"/>
          <a:ext cx="8513064" cy="4396740"/>
        </p:xfrm>
        <a:graphic>
          <a:graphicData uri="http://schemas.openxmlformats.org/drawingml/2006/table">
            <a:tbl>
              <a:tblPr/>
              <a:tblGrid>
                <a:gridCol w="4256532"/>
                <a:gridCol w="425653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Democrats (majority)</a:t>
                      </a:r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/>
                        <a:t>Republicans (minority)</a:t>
                      </a:r>
                      <a:endParaRPr lang="en-US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*Jennings </a:t>
                      </a:r>
                      <a:r>
                        <a:rPr lang="en-US" dirty="0"/>
                        <a:t>Randolph, West Virginia</a:t>
                      </a:r>
                      <a:r>
                        <a:rPr lang="en-US" dirty="0" smtClean="0"/>
                        <a:t>, </a:t>
                      </a:r>
                      <a:r>
                        <a:rPr lang="en-US" i="1" dirty="0" err="1" smtClean="0"/>
                        <a:t>Chr</a:t>
                      </a: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*John </a:t>
                      </a:r>
                      <a:r>
                        <a:rPr lang="en-US" dirty="0"/>
                        <a:t>Sherman Cooper, </a:t>
                      </a:r>
                      <a:r>
                        <a:rPr lang="en-US" dirty="0" smtClean="0"/>
                        <a:t>Kentucky, </a:t>
                      </a:r>
                      <a:r>
                        <a:rPr lang="en-US" i="1" dirty="0" smtClean="0"/>
                        <a:t>RM</a:t>
                      </a:r>
                      <a:endParaRPr lang="en-US" i="1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*Edmund </a:t>
                      </a:r>
                      <a:r>
                        <a:rPr lang="en-US" dirty="0"/>
                        <a:t>S. Muskie, Maine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*J</a:t>
                      </a:r>
                      <a:r>
                        <a:rPr lang="en-US" dirty="0"/>
                        <a:t>. Caleb Boggs, Delaware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B. Everett Jordan, North Carolina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*Howard </a:t>
                      </a:r>
                      <a:r>
                        <a:rPr lang="en-US" dirty="0"/>
                        <a:t>H. Baker, Jr., Tennessee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*Birch </a:t>
                      </a:r>
                      <a:r>
                        <a:rPr lang="en-US" dirty="0"/>
                        <a:t>Bayh, Indiana</a:t>
                      </a:r>
                      <a:r>
                        <a:rPr lang="en-US" baseline="30000" dirty="0"/>
                        <a:t> </a:t>
                      </a: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*Robert </a:t>
                      </a:r>
                      <a:r>
                        <a:rPr lang="en-US" dirty="0"/>
                        <a:t>J. Dole, Kansas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*Joseph </a:t>
                      </a:r>
                      <a:r>
                        <a:rPr lang="en-US" dirty="0"/>
                        <a:t>M. Montoya, New Mexico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J. Glenn Beall, Maryland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Thomas F. Eagleton, Missouri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*James </a:t>
                      </a:r>
                      <a:r>
                        <a:rPr lang="en-US" dirty="0"/>
                        <a:t>L. Buckley, New York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Mike Gravel, Alaska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Lowell P. </a:t>
                      </a:r>
                      <a:r>
                        <a:rPr lang="en-US" dirty="0" err="1"/>
                        <a:t>Weicker</a:t>
                      </a:r>
                      <a:r>
                        <a:rPr lang="en-US" dirty="0"/>
                        <a:t>, Connecticut</a:t>
                      </a:r>
                      <a:r>
                        <a:rPr lang="en-US" baseline="30000" dirty="0"/>
                        <a:t> </a:t>
                      </a: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*John </a:t>
                      </a:r>
                      <a:r>
                        <a:rPr lang="en-US" dirty="0"/>
                        <a:t>V. Tunney, California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*Robert </a:t>
                      </a:r>
                      <a:r>
                        <a:rPr lang="en-US" dirty="0"/>
                        <a:t>T. Stafford, Vermont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*Lloyd </a:t>
                      </a:r>
                      <a:r>
                        <a:rPr lang="en-US" dirty="0"/>
                        <a:t>M. Bentsen, Texas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dirty="0"/>
                        <a:t>Karl E. Mundt, South </a:t>
                      </a:r>
                      <a:r>
                        <a:rPr lang="nn-NO" dirty="0" smtClean="0"/>
                        <a:t>Dakota</a:t>
                      </a:r>
                      <a:endParaRPr lang="nn-NO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Elaine S. Edwards, Louisiana</a:t>
                      </a:r>
                      <a:r>
                        <a:rPr lang="fi-FI" baseline="30000" dirty="0"/>
                        <a:t> </a:t>
                      </a:r>
                      <a:endParaRPr lang="fi-FI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</a:t>
                      </a:r>
                      <a:r>
                        <a:rPr lang="en-US" dirty="0" smtClean="0"/>
                        <a:t>* Member  of Subcommittee on Air and Water Pollution</a:t>
                      </a: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90800" y="685800"/>
            <a:ext cx="42635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33333"/>
                </a:solidFill>
                <a:effectLst/>
                <a:latin typeface="Arial" pitchFamily="34" charset="0"/>
                <a:cs typeface="Arial" pitchFamily="34" charset="0"/>
              </a:rPr>
              <a:t>Committee on Public Works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33333"/>
                </a:solidFill>
                <a:effectLst/>
                <a:latin typeface="Arial" pitchFamily="34" charset="0"/>
                <a:cs typeface="Arial" pitchFamily="34" charset="0"/>
              </a:rPr>
              <a:t>92nd Congress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rgbClr val="0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33333"/>
                </a:solidFill>
                <a:effectLst/>
                <a:latin typeface="Arial" pitchFamily="34" charset="0"/>
                <a:cs typeface="Arial" pitchFamily="34" charset="0"/>
              </a:rPr>
              <a:t>Jan. 21, 1971 - Oct. 18, 1972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the Political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array of interest groups</a:t>
            </a:r>
          </a:p>
          <a:p>
            <a:pPr lvl="1"/>
            <a:r>
              <a:rPr lang="en-US" dirty="0" smtClean="0"/>
              <a:t>Emerging environmental lobby and ecologists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anitarians and public health engineers</a:t>
            </a:r>
          </a:p>
          <a:p>
            <a:pPr lvl="1"/>
            <a:r>
              <a:rPr lang="en-US" dirty="0" smtClean="0"/>
              <a:t>State policymakers and agency administrators</a:t>
            </a:r>
          </a:p>
          <a:p>
            <a:pPr lvl="1"/>
            <a:r>
              <a:rPr lang="en-US" dirty="0" smtClean="0"/>
              <a:t>Local government officials</a:t>
            </a:r>
          </a:p>
          <a:p>
            <a:pPr lvl="1"/>
            <a:r>
              <a:rPr lang="en-US" dirty="0" smtClean="0"/>
              <a:t>Industrialists</a:t>
            </a:r>
          </a:p>
          <a:p>
            <a:pPr lvl="1"/>
            <a:r>
              <a:rPr lang="en-US" dirty="0" smtClean="0"/>
              <a:t>Business leaders</a:t>
            </a:r>
          </a:p>
          <a:p>
            <a:pPr lvl="1"/>
            <a:r>
              <a:rPr lang="en-US" dirty="0" smtClean="0"/>
              <a:t>College students</a:t>
            </a:r>
          </a:p>
          <a:p>
            <a:pPr lvl="1"/>
            <a:r>
              <a:rPr lang="en-US" dirty="0" smtClean="0"/>
              <a:t>Civic and community organizations</a:t>
            </a:r>
          </a:p>
          <a:p>
            <a:pPr lvl="1"/>
            <a:r>
              <a:rPr lang="en-US" dirty="0" smtClean="0"/>
              <a:t>Dueling bureaucracies – COE, EPA,PHS,GAO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Kind of Politician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885438" cy="491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Son </a:t>
            </a:r>
            <a:r>
              <a:rPr lang="en-US" dirty="0"/>
              <a:t>of </a:t>
            </a:r>
            <a:r>
              <a:rPr lang="en-US" dirty="0" smtClean="0"/>
              <a:t>heavyweight </a:t>
            </a:r>
            <a:r>
              <a:rPr lang="en-US" dirty="0"/>
              <a:t>boxing champion Gene Tunney and </a:t>
            </a:r>
            <a:r>
              <a:rPr lang="en-US" dirty="0" smtClean="0"/>
              <a:t>wealthy socialite </a:t>
            </a:r>
            <a:r>
              <a:rPr lang="en-US" dirty="0"/>
              <a:t>Polly </a:t>
            </a:r>
            <a:r>
              <a:rPr lang="en-US" dirty="0" smtClean="0"/>
              <a:t>Lauder;</a:t>
            </a:r>
          </a:p>
          <a:p>
            <a:r>
              <a:rPr lang="en-US" dirty="0" smtClean="0"/>
              <a:t>Law </a:t>
            </a:r>
            <a:r>
              <a:rPr lang="en-US" dirty="0" smtClean="0"/>
              <a:t>school </a:t>
            </a:r>
            <a:r>
              <a:rPr lang="en-US" dirty="0" smtClean="0"/>
              <a:t>roommate and friend of Ted Kennedy;</a:t>
            </a:r>
          </a:p>
          <a:p>
            <a:r>
              <a:rPr lang="en-US" dirty="0" smtClean="0"/>
              <a:t>In the 1970, U.S. </a:t>
            </a:r>
            <a:r>
              <a:rPr lang="en-US" dirty="0"/>
              <a:t>Senate campaign, </a:t>
            </a:r>
            <a:r>
              <a:rPr lang="en-US" dirty="0" smtClean="0"/>
              <a:t>he openly compared </a:t>
            </a:r>
            <a:r>
              <a:rPr lang="en-US" dirty="0"/>
              <a:t>himself </a:t>
            </a:r>
            <a:r>
              <a:rPr lang="en-US" dirty="0" smtClean="0"/>
              <a:t>to Robert </a:t>
            </a:r>
            <a:r>
              <a:rPr lang="en-US" dirty="0"/>
              <a:t>F. Kennedy, largely through haircuts and poses.</a:t>
            </a:r>
            <a:endParaRPr lang="en-US" dirty="0" smtClean="0"/>
          </a:p>
          <a:p>
            <a:r>
              <a:rPr lang="en-US" dirty="0" smtClean="0"/>
              <a:t>Champions “swimmable, fishable” waters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Other Contending Powers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Lloyd Bentsen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Howard Baker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Four-term </a:t>
            </a:r>
            <a:r>
              <a:rPr lang="en-US" dirty="0"/>
              <a:t>United States Senator (1971–1993) </a:t>
            </a:r>
            <a:r>
              <a:rPr lang="en-US" dirty="0" smtClean="0"/>
              <a:t>(D-TX)</a:t>
            </a:r>
          </a:p>
          <a:p>
            <a:r>
              <a:rPr lang="en-US" dirty="0" smtClean="0"/>
              <a:t>Democratic </a:t>
            </a:r>
            <a:r>
              <a:rPr lang="en-US" dirty="0"/>
              <a:t>Party nominee for Vice President in 1988 on the Michael Dukakis ticket.</a:t>
            </a:r>
          </a:p>
          <a:p>
            <a:r>
              <a:rPr lang="en-US" dirty="0" smtClean="0"/>
              <a:t>Conservative Democrat</a:t>
            </a:r>
          </a:p>
          <a:p>
            <a:r>
              <a:rPr lang="en-US" dirty="0" smtClean="0"/>
              <a:t>Advocates that economic and social benefits must exceed the costs of pollution regulation.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first Republican senator from Tennessee since Reconstruction</a:t>
            </a:r>
            <a:r>
              <a:rPr lang="en-US" dirty="0" smtClean="0"/>
              <a:t>, elected 1966.</a:t>
            </a:r>
          </a:p>
          <a:p>
            <a:r>
              <a:rPr lang="en-US" dirty="0" smtClean="0"/>
              <a:t>Served eight years as GOP leader, in minority and majority.</a:t>
            </a:r>
          </a:p>
          <a:p>
            <a:r>
              <a:rPr lang="en-US" dirty="0" smtClean="0"/>
              <a:t>Moderate Republican</a:t>
            </a:r>
          </a:p>
          <a:p>
            <a:r>
              <a:rPr lang="en-US" dirty="0" smtClean="0"/>
              <a:t>Champions “best available treatment” technology.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Hurdle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Consensus in the subcommittee</a:t>
            </a:r>
          </a:p>
          <a:p>
            <a:r>
              <a:rPr lang="en-US" dirty="0" smtClean="0"/>
              <a:t>Muskie’s starting point</a:t>
            </a:r>
          </a:p>
          <a:p>
            <a:pPr lvl="1"/>
            <a:r>
              <a:rPr lang="en-US" dirty="0" smtClean="0"/>
              <a:t>Extend ambient water quality standards to all navigable waters;</a:t>
            </a:r>
          </a:p>
          <a:p>
            <a:pPr lvl="1"/>
            <a:r>
              <a:rPr lang="en-US" dirty="0" smtClean="0"/>
              <a:t>Require state implementation plans with enforceable limits; </a:t>
            </a:r>
          </a:p>
          <a:p>
            <a:pPr lvl="1"/>
            <a:r>
              <a:rPr lang="en-US" dirty="0" smtClean="0"/>
              <a:t>Expedite federal enforcement where necessary.</a:t>
            </a:r>
          </a:p>
          <a:p>
            <a:r>
              <a:rPr lang="en-US" dirty="0" smtClean="0"/>
              <a:t>Muskie considers </a:t>
            </a:r>
            <a:r>
              <a:rPr lang="en-US" dirty="0" smtClean="0"/>
              <a:t>statutory alternatives:</a:t>
            </a:r>
            <a:endParaRPr lang="en-US" dirty="0" smtClean="0"/>
          </a:p>
          <a:p>
            <a:pPr lvl="1"/>
            <a:r>
              <a:rPr lang="en-US" dirty="0" smtClean="0"/>
              <a:t>“chemical, physical and biological integrity of all waters.”</a:t>
            </a:r>
          </a:p>
          <a:p>
            <a:pPr lvl="1"/>
            <a:r>
              <a:rPr lang="en-US" dirty="0" smtClean="0"/>
              <a:t>“zero discharge” as a regulatory goal.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Nixon Administration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“swimmable” standard is “unachievable and irrational.”</a:t>
            </a:r>
          </a:p>
          <a:p>
            <a:r>
              <a:rPr lang="en-US" dirty="0" smtClean="0"/>
              <a:t>EPA opposes a single national standard because of the administrative headaches and legal issues associated with different dischargers.</a:t>
            </a:r>
          </a:p>
          <a:p>
            <a:r>
              <a:rPr lang="en-US" dirty="0" smtClean="0"/>
              <a:t>The Nixon Administration prefers utilizing the COE permit authority to avoid any new national regulatory apparatus.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10216</TotalTime>
  <Words>1191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Passing the Clean Water Act of 1972</vt:lpstr>
      <vt:lpstr>Reinventing the Corps of Engineers</vt:lpstr>
      <vt:lpstr>the Congress of the 1970s</vt:lpstr>
      <vt:lpstr>PowerPoint Presentation</vt:lpstr>
      <vt:lpstr>Scanning the Political Horizon</vt:lpstr>
      <vt:lpstr>A New Kind of Politician</vt:lpstr>
      <vt:lpstr>Two Other Contending Powers</vt:lpstr>
      <vt:lpstr>The First Hurdle</vt:lpstr>
      <vt:lpstr>The Nixon Administration</vt:lpstr>
      <vt:lpstr>The Committee Report (September 1971)</vt:lpstr>
      <vt:lpstr>The Conference Committee Process</vt:lpstr>
      <vt:lpstr>Conference Committee Convened</vt:lpstr>
      <vt:lpstr>Progress on the Easy Stuff</vt:lpstr>
      <vt:lpstr>Trouble in River City</vt:lpstr>
      <vt:lpstr>The Political Stream – Summer-Fall 1972</vt:lpstr>
    </vt:vector>
  </TitlesOfParts>
  <Company>OU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Passing the Clean Water Act of 1972</dc:title>
  <dc:creator>Cindy</dc:creator>
  <cp:lastModifiedBy>Rosenthal, Cindy Simon</cp:lastModifiedBy>
  <cp:revision>33</cp:revision>
  <cp:lastPrinted>2016-09-30T22:06:50Z</cp:lastPrinted>
  <dcterms:created xsi:type="dcterms:W3CDTF">2015-10-04T22:35:09Z</dcterms:created>
  <dcterms:modified xsi:type="dcterms:W3CDTF">2016-10-03T13:53:45Z</dcterms:modified>
</cp:coreProperties>
</file>