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62" r:id="rId3"/>
    <p:sldId id="263" r:id="rId4"/>
    <p:sldId id="264" r:id="rId5"/>
    <p:sldId id="265" r:id="rId6"/>
    <p:sldId id="266" r:id="rId7"/>
    <p:sldId id="270" r:id="rId8"/>
    <p:sldId id="267" r:id="rId9"/>
    <p:sldId id="269" r:id="rId10"/>
    <p:sldId id="268" r:id="rId11"/>
    <p:sldId id="271" r:id="rId12"/>
    <p:sldId id="261"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1617"/>
    <a:srgbClr val="000000"/>
    <a:srgbClr val="E3E3E3"/>
    <a:srgbClr val="A321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21"/>
    <p:restoredTop sz="67044"/>
  </p:normalViewPr>
  <p:slideViewPr>
    <p:cSldViewPr snapToGrid="0" snapToObjects="1">
      <p:cViewPr varScale="1">
        <p:scale>
          <a:sx n="74" d="100"/>
          <a:sy n="74" d="100"/>
        </p:scale>
        <p:origin x="2320" y="184"/>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A353A0-9461-E44A-AC39-8FB62C329BBE}" type="datetimeFigureOut">
              <a:rPr lang="en-US" smtClean="0"/>
              <a:t>6/7/21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E918E2-F89E-1B40-ADA7-76015CB1C41A}" type="slidenum">
              <a:rPr lang="en-US" smtClean="0"/>
              <a:t>‹#›</a:t>
            </a:fld>
            <a:endParaRPr lang="en-US"/>
          </a:p>
        </p:txBody>
      </p:sp>
    </p:spTree>
    <p:extLst>
      <p:ext uri="{BB962C8B-B14F-4D97-AF65-F5344CB8AC3E}">
        <p14:creationId xmlns:p14="http://schemas.microsoft.com/office/powerpoint/2010/main" val="95691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BC51B-E83A-9B4A-8AA0-262718822A86}" type="datetimeFigureOut">
              <a:rPr lang="en-US" smtClean="0"/>
              <a:t>6/7/21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A29A73-2F6E-0248-9DBE-6A25E1137697}" type="slidenum">
              <a:rPr lang="en-US" smtClean="0"/>
              <a:t>‹#›</a:t>
            </a:fld>
            <a:endParaRPr lang="en-US"/>
          </a:p>
        </p:txBody>
      </p:sp>
    </p:spTree>
    <p:extLst>
      <p:ext uri="{BB962C8B-B14F-4D97-AF65-F5344CB8AC3E}">
        <p14:creationId xmlns:p14="http://schemas.microsoft.com/office/powerpoint/2010/main" val="874205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A29A73-2F6E-0248-9DBE-6A25E1137697}" type="slidenum">
              <a:rPr lang="en-US" smtClean="0"/>
              <a:t>1</a:t>
            </a:fld>
            <a:endParaRPr lang="en-US"/>
          </a:p>
        </p:txBody>
      </p:sp>
    </p:spTree>
    <p:extLst>
      <p:ext uri="{BB962C8B-B14F-4D97-AF65-F5344CB8AC3E}">
        <p14:creationId xmlns:p14="http://schemas.microsoft.com/office/powerpoint/2010/main" val="2406116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Main body</a:t>
            </a:r>
          </a:p>
          <a:p>
            <a:r>
              <a:rPr lang="en-US" sz="1200" b="0" i="0" u="none" strike="noStrike" kern="1200" dirty="0">
                <a:solidFill>
                  <a:schemeClr val="tx1"/>
                </a:solidFill>
                <a:effectLst/>
                <a:latin typeface="+mn-lt"/>
                <a:ea typeface="+mn-ea"/>
                <a:cs typeface="+mn-cs"/>
              </a:rPr>
              <a:t>The middle or main body should:</a:t>
            </a:r>
          </a:p>
          <a:p>
            <a:r>
              <a:rPr lang="en-US" sz="1200" b="0" i="0" u="none" strike="noStrike" kern="1200" dirty="0">
                <a:solidFill>
                  <a:schemeClr val="tx1"/>
                </a:solidFill>
                <a:effectLst/>
                <a:latin typeface="+mn-lt"/>
                <a:ea typeface="+mn-ea"/>
                <a:cs typeface="+mn-cs"/>
              </a:rPr>
              <a:t>organize the literature according to common themes;</a:t>
            </a:r>
          </a:p>
          <a:p>
            <a:r>
              <a:rPr lang="en-US" sz="1200" b="0" i="0" u="none" strike="noStrike" kern="1200" dirty="0">
                <a:solidFill>
                  <a:schemeClr val="tx1"/>
                </a:solidFill>
                <a:effectLst/>
                <a:latin typeface="+mn-lt"/>
                <a:ea typeface="+mn-ea"/>
                <a:cs typeface="+mn-cs"/>
              </a:rPr>
              <a:t>provide insight into the relationship between your chosen topic and the wider subject area e.g. between obesity in children and obesity in general;</a:t>
            </a:r>
          </a:p>
          <a:p>
            <a:r>
              <a:rPr lang="en-US" sz="1200" b="0" i="0" u="none" strike="noStrike" kern="1200" dirty="0">
                <a:solidFill>
                  <a:schemeClr val="tx1"/>
                </a:solidFill>
                <a:effectLst/>
                <a:latin typeface="+mn-lt"/>
                <a:ea typeface="+mn-ea"/>
                <a:cs typeface="+mn-cs"/>
              </a:rPr>
              <a:t>move from a general, wider view of the literature being reviewed to the specific focus of your research.</a:t>
            </a:r>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10</a:t>
            </a:fld>
            <a:endParaRPr lang="en-US"/>
          </a:p>
        </p:txBody>
      </p:sp>
    </p:spTree>
    <p:extLst>
      <p:ext uri="{BB962C8B-B14F-4D97-AF65-F5344CB8AC3E}">
        <p14:creationId xmlns:p14="http://schemas.microsoft.com/office/powerpoint/2010/main" val="1346214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Conclusion</a:t>
            </a:r>
          </a:p>
          <a:p>
            <a:r>
              <a:rPr lang="en-US" sz="1200" b="0" i="0" u="none" strike="noStrike" kern="1200" dirty="0">
                <a:solidFill>
                  <a:schemeClr val="tx1"/>
                </a:solidFill>
                <a:effectLst/>
                <a:latin typeface="+mn-lt"/>
                <a:ea typeface="+mn-ea"/>
                <a:cs typeface="+mn-cs"/>
              </a:rPr>
              <a:t>The conclusion should:</a:t>
            </a:r>
          </a:p>
          <a:p>
            <a:r>
              <a:rPr lang="en-US" sz="1200" b="0" i="0" u="none" strike="noStrike" kern="1200" dirty="0">
                <a:solidFill>
                  <a:schemeClr val="tx1"/>
                </a:solidFill>
                <a:effectLst/>
                <a:latin typeface="+mn-lt"/>
                <a:ea typeface="+mn-ea"/>
                <a:cs typeface="+mn-cs"/>
              </a:rPr>
              <a:t>summarize the important aspects of the existing body of literature;</a:t>
            </a:r>
          </a:p>
          <a:p>
            <a:r>
              <a:rPr lang="en-US" sz="1200" b="0" i="0" u="none" strike="noStrike" kern="1200" dirty="0">
                <a:solidFill>
                  <a:schemeClr val="tx1"/>
                </a:solidFill>
                <a:effectLst/>
                <a:latin typeface="+mn-lt"/>
                <a:ea typeface="+mn-ea"/>
                <a:cs typeface="+mn-cs"/>
              </a:rPr>
              <a:t>evaluate the current state of the literature reviewed;</a:t>
            </a:r>
          </a:p>
          <a:p>
            <a:r>
              <a:rPr lang="en-US" sz="1200" b="0" i="0" u="none" strike="noStrike" kern="1200" dirty="0">
                <a:solidFill>
                  <a:schemeClr val="tx1"/>
                </a:solidFill>
                <a:effectLst/>
                <a:latin typeface="+mn-lt"/>
                <a:ea typeface="+mn-ea"/>
                <a:cs typeface="+mn-cs"/>
              </a:rPr>
              <a:t>identify significant flaws or gaps in existing knowledge;</a:t>
            </a:r>
          </a:p>
          <a:p>
            <a:r>
              <a:rPr lang="en-US" sz="1200" b="0" i="0" u="none" strike="noStrike" kern="1200" dirty="0">
                <a:solidFill>
                  <a:schemeClr val="tx1"/>
                </a:solidFill>
                <a:effectLst/>
                <a:latin typeface="+mn-lt"/>
                <a:ea typeface="+mn-ea"/>
                <a:cs typeface="+mn-cs"/>
              </a:rPr>
              <a:t>outline areas for future study;</a:t>
            </a:r>
          </a:p>
          <a:p>
            <a:r>
              <a:rPr lang="en-US" sz="1200" b="0" i="0" u="none" strike="noStrike" kern="1200" dirty="0">
                <a:solidFill>
                  <a:schemeClr val="tx1"/>
                </a:solidFill>
                <a:effectLst/>
                <a:latin typeface="+mn-lt"/>
                <a:ea typeface="+mn-ea"/>
                <a:cs typeface="+mn-cs"/>
              </a:rPr>
              <a:t>link your research to existing knowledge.</a:t>
            </a:r>
          </a:p>
          <a:p>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11</a:t>
            </a:fld>
            <a:endParaRPr lang="en-US"/>
          </a:p>
        </p:txBody>
      </p:sp>
    </p:spTree>
    <p:extLst>
      <p:ext uri="{BB962C8B-B14F-4D97-AF65-F5344CB8AC3E}">
        <p14:creationId xmlns:p14="http://schemas.microsoft.com/office/powerpoint/2010/main" val="806665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A29A73-2F6E-0248-9DBE-6A25E1137697}" type="slidenum">
              <a:rPr lang="en-US" smtClean="0"/>
              <a:t>12</a:t>
            </a:fld>
            <a:endParaRPr lang="en-US"/>
          </a:p>
        </p:txBody>
      </p:sp>
    </p:spTree>
    <p:extLst>
      <p:ext uri="{BB962C8B-B14F-4D97-AF65-F5344CB8AC3E}">
        <p14:creationId xmlns:p14="http://schemas.microsoft.com/office/powerpoint/2010/main" val="411743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A29A73-2F6E-0248-9DBE-6A25E1137697}" type="slidenum">
              <a:rPr lang="en-US" smtClean="0"/>
              <a:t>13</a:t>
            </a:fld>
            <a:endParaRPr lang="en-US"/>
          </a:p>
        </p:txBody>
      </p:sp>
    </p:spTree>
    <p:extLst>
      <p:ext uri="{BB962C8B-B14F-4D97-AF65-F5344CB8AC3E}">
        <p14:creationId xmlns:p14="http://schemas.microsoft.com/office/powerpoint/2010/main" val="362336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updates </a:t>
            </a:r>
          </a:p>
          <a:p>
            <a:pPr marL="171450" indent="-171450">
              <a:buFontTx/>
              <a:buChar char="-"/>
            </a:pPr>
            <a:r>
              <a:rPr lang="en-US" dirty="0"/>
              <a:t>Discussion boards are looking good</a:t>
            </a:r>
          </a:p>
          <a:p>
            <a:pPr marL="171450" indent="-171450">
              <a:buFontTx/>
              <a:buChar char="-"/>
            </a:pPr>
            <a:r>
              <a:rPr lang="en-US" dirty="0"/>
              <a:t>Let’s remain consistent</a:t>
            </a:r>
          </a:p>
          <a:p>
            <a:pPr marL="628650" lvl="1" indent="-171450">
              <a:buFontTx/>
              <a:buChar char="-"/>
            </a:pPr>
            <a:r>
              <a:rPr lang="en-US" dirty="0"/>
              <a:t>Focus on Annotated bibliography </a:t>
            </a:r>
          </a:p>
          <a:p>
            <a:pPr marL="1085850" lvl="2" indent="-171450">
              <a:buFontTx/>
              <a:buChar char="-"/>
            </a:pPr>
            <a:r>
              <a:rPr lang="en-US" dirty="0"/>
              <a:t>Preview Literature Review </a:t>
            </a:r>
          </a:p>
          <a:p>
            <a:pPr marL="171450" lvl="0" indent="-171450">
              <a:buFontTx/>
              <a:buChar char="-"/>
            </a:pPr>
            <a:r>
              <a:rPr lang="en-US" dirty="0"/>
              <a:t> </a:t>
            </a:r>
          </a:p>
        </p:txBody>
      </p:sp>
      <p:sp>
        <p:nvSpPr>
          <p:cNvPr id="4" name="Slide Number Placeholder 3"/>
          <p:cNvSpPr>
            <a:spLocks noGrp="1"/>
          </p:cNvSpPr>
          <p:nvPr>
            <p:ph type="sldNum" sz="quarter" idx="5"/>
          </p:nvPr>
        </p:nvSpPr>
        <p:spPr/>
        <p:txBody>
          <a:bodyPr/>
          <a:lstStyle/>
          <a:p>
            <a:fld id="{50A29A73-2F6E-0248-9DBE-6A25E1137697}" type="slidenum">
              <a:rPr lang="en-US" smtClean="0"/>
              <a:t>2</a:t>
            </a:fld>
            <a:endParaRPr lang="en-US"/>
          </a:p>
        </p:txBody>
      </p:sp>
    </p:spTree>
    <p:extLst>
      <p:ext uri="{BB962C8B-B14F-4D97-AF65-F5344CB8AC3E}">
        <p14:creationId xmlns:p14="http://schemas.microsoft.com/office/powerpoint/2010/main" val="2537785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Listen more, Talk carefully</a:t>
            </a:r>
          </a:p>
          <a:p>
            <a:pPr lvl="1"/>
            <a:r>
              <a:rPr lang="en-US" dirty="0"/>
              <a:t>Challenge stereotypes</a:t>
            </a:r>
          </a:p>
          <a:p>
            <a:pPr lvl="1"/>
            <a:r>
              <a:rPr lang="en-US" dirty="0"/>
              <a:t>- Listening is important. Do not interrupt. Don’t over talk.</a:t>
            </a:r>
          </a:p>
          <a:p>
            <a:pPr lvl="1"/>
            <a:r>
              <a:rPr lang="en-US" dirty="0"/>
              <a:t>Avoid assumptions</a:t>
            </a:r>
          </a:p>
          <a:p>
            <a:pPr lvl="1"/>
            <a:r>
              <a:rPr lang="en-US" dirty="0"/>
              <a:t>- Avoid expressions like “as you all may know” or “as you all have experienced and “as you all” in general </a:t>
            </a:r>
          </a:p>
          <a:p>
            <a:pPr lvl="1"/>
            <a:r>
              <a:rPr lang="en-US" dirty="0"/>
              <a:t>Ask yourself and others (the right) questions</a:t>
            </a:r>
          </a:p>
          <a:p>
            <a:pPr lvl="1"/>
            <a:r>
              <a:rPr lang="en-US" dirty="0"/>
              <a:t>- Asking questions help the awareness process </a:t>
            </a:r>
          </a:p>
          <a:p>
            <a:pPr lvl="1"/>
            <a:r>
              <a:rPr lang="en-US" dirty="0"/>
              <a:t>Be aware of your privileges</a:t>
            </a:r>
          </a:p>
          <a:p>
            <a:pPr lvl="1"/>
            <a:r>
              <a:rPr lang="en-US" dirty="0"/>
              <a:t>- Constructions are solidified through structural and institutional dynamics, and they serve to reinforce fabricated societal divisions based on perceived or constructed divisions and/or pretenses.  </a:t>
            </a:r>
          </a:p>
          <a:p>
            <a:pPr lvl="1"/>
            <a:r>
              <a:rPr lang="en-US" dirty="0"/>
              <a:t>Be proactive</a:t>
            </a:r>
          </a:p>
          <a:p>
            <a:pPr lvl="1"/>
            <a:r>
              <a:rPr lang="en-US" dirty="0"/>
              <a:t>- Critical Race Theories, Disability Studies, DEI, Theology, Queer Theories SHRM </a:t>
            </a:r>
          </a:p>
          <a:p>
            <a:pPr lvl="1"/>
            <a:r>
              <a:rPr lang="en-US" dirty="0"/>
              <a:t>Stay open, stay curious, DO NOT fear mistakes </a:t>
            </a:r>
          </a:p>
          <a:p>
            <a:pPr lvl="1"/>
            <a:r>
              <a:rPr lang="en-US" dirty="0"/>
              <a:t>- Its not always a linear path </a:t>
            </a:r>
          </a:p>
          <a:p>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3</a:t>
            </a:fld>
            <a:endParaRPr lang="en-US"/>
          </a:p>
        </p:txBody>
      </p:sp>
    </p:spTree>
    <p:extLst>
      <p:ext uri="{BB962C8B-B14F-4D97-AF65-F5344CB8AC3E}">
        <p14:creationId xmlns:p14="http://schemas.microsoft.com/office/powerpoint/2010/main" val="481583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Views of Self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Yet our notions of “self” can also be quite layered and complex and are colored by culture and context (Ferdman, 1995, 2000, 2003). </a:t>
            </a:r>
            <a:endParaRPr lang="en-US" dirty="0"/>
          </a:p>
          <a:p>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4</a:t>
            </a:fld>
            <a:endParaRPr lang="en-US"/>
          </a:p>
        </p:txBody>
      </p:sp>
    </p:spTree>
    <p:extLst>
      <p:ext uri="{BB962C8B-B14F-4D97-AF65-F5344CB8AC3E}">
        <p14:creationId xmlns:p14="http://schemas.microsoft.com/office/powerpoint/2010/main" val="2342185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of us has different degrees of awareness regarding our multiple identities and makes choices about how to express those identities in </a:t>
            </a:r>
            <a:r>
              <a:rPr lang="en-US" dirty="0" err="1"/>
              <a:t>dif-ferent</a:t>
            </a:r>
            <a:r>
              <a:rPr lang="en-US" dirty="0"/>
              <a:t> situations, including at work (p102)</a:t>
            </a:r>
          </a:p>
          <a:p>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5</a:t>
            </a:fld>
            <a:endParaRPr lang="en-US"/>
          </a:p>
        </p:txBody>
      </p:sp>
    </p:spTree>
    <p:extLst>
      <p:ext uri="{BB962C8B-B14F-4D97-AF65-F5344CB8AC3E}">
        <p14:creationId xmlns:p14="http://schemas.microsoft.com/office/powerpoint/2010/main" val="2002727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sources of your Identities? </a:t>
            </a:r>
          </a:p>
          <a:p>
            <a:endParaRPr lang="en-US" dirty="0"/>
          </a:p>
          <a:p>
            <a:r>
              <a:rPr lang="en-US" dirty="0"/>
              <a:t>What makes it easy or hard to share more of yourself at work? </a:t>
            </a:r>
          </a:p>
          <a:p>
            <a:endParaRPr lang="en-US" dirty="0"/>
          </a:p>
          <a:p>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6</a:t>
            </a:fld>
            <a:endParaRPr lang="en-US"/>
          </a:p>
        </p:txBody>
      </p:sp>
    </p:spTree>
    <p:extLst>
      <p:ext uri="{BB962C8B-B14F-4D97-AF65-F5344CB8AC3E}">
        <p14:creationId xmlns:p14="http://schemas.microsoft.com/office/powerpoint/2010/main" val="1412147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A29A73-2F6E-0248-9DBE-6A25E1137697}" type="slidenum">
              <a:rPr lang="en-US" smtClean="0"/>
              <a:t>7</a:t>
            </a:fld>
            <a:endParaRPr lang="en-US"/>
          </a:p>
        </p:txBody>
      </p:sp>
    </p:spTree>
    <p:extLst>
      <p:ext uri="{BB962C8B-B14F-4D97-AF65-F5344CB8AC3E}">
        <p14:creationId xmlns:p14="http://schemas.microsoft.com/office/powerpoint/2010/main" val="4279102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A29A73-2F6E-0248-9DBE-6A25E1137697}" type="slidenum">
              <a:rPr lang="en-US" smtClean="0"/>
              <a:t>8</a:t>
            </a:fld>
            <a:endParaRPr lang="en-US"/>
          </a:p>
        </p:txBody>
      </p:sp>
    </p:spTree>
    <p:extLst>
      <p:ext uri="{BB962C8B-B14F-4D97-AF65-F5344CB8AC3E}">
        <p14:creationId xmlns:p14="http://schemas.microsoft.com/office/powerpoint/2010/main" val="2943258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 introduction should:</a:t>
            </a:r>
          </a:p>
          <a:p>
            <a:r>
              <a:rPr lang="en-US" sz="1200" b="0" i="0" u="none" strike="noStrike" kern="1200" dirty="0">
                <a:solidFill>
                  <a:schemeClr val="tx1"/>
                </a:solidFill>
                <a:effectLst/>
                <a:latin typeface="+mn-lt"/>
                <a:ea typeface="+mn-ea"/>
                <a:cs typeface="+mn-cs"/>
              </a:rPr>
              <a:t>define your topic and provide an appropriate context for reviewing the literature;</a:t>
            </a:r>
          </a:p>
          <a:p>
            <a:r>
              <a:rPr lang="en-US" sz="1200" b="0" i="0" u="none" strike="noStrike" kern="1200" dirty="0">
                <a:solidFill>
                  <a:schemeClr val="tx1"/>
                </a:solidFill>
                <a:effectLst/>
                <a:latin typeface="+mn-lt"/>
                <a:ea typeface="+mn-ea"/>
                <a:cs typeface="+mn-cs"/>
              </a:rPr>
              <a:t>establish your reasons – i.e. point of view – for</a:t>
            </a:r>
          </a:p>
          <a:p>
            <a:r>
              <a:rPr lang="en-US" sz="1200" b="0" i="0" u="none" strike="noStrike" kern="1200" dirty="0">
                <a:solidFill>
                  <a:schemeClr val="tx1"/>
                </a:solidFill>
                <a:effectLst/>
                <a:latin typeface="+mn-lt"/>
                <a:ea typeface="+mn-ea"/>
                <a:cs typeface="+mn-cs"/>
              </a:rPr>
              <a:t>reviewing the literature;</a:t>
            </a:r>
          </a:p>
          <a:p>
            <a:r>
              <a:rPr lang="en-US" sz="1200" b="0" i="0" u="none" strike="noStrike" kern="1200" dirty="0">
                <a:solidFill>
                  <a:schemeClr val="tx1"/>
                </a:solidFill>
                <a:effectLst/>
                <a:latin typeface="+mn-lt"/>
                <a:ea typeface="+mn-ea"/>
                <a:cs typeface="+mn-cs"/>
              </a:rPr>
              <a:t>explain the organization – i.e. sequence – of the review;</a:t>
            </a:r>
          </a:p>
          <a:p>
            <a:r>
              <a:rPr lang="en-US" sz="1200" b="0" i="0" u="none" strike="noStrike" kern="1200" dirty="0">
                <a:solidFill>
                  <a:schemeClr val="tx1"/>
                </a:solidFill>
                <a:effectLst/>
                <a:latin typeface="+mn-lt"/>
                <a:ea typeface="+mn-ea"/>
                <a:cs typeface="+mn-cs"/>
              </a:rPr>
              <a:t>state the scope of the review – i.e. what is included and what isn’t included. For example, if you were reviewing the literature on obesity in children you might say something like: There are a large number of studies of obesity trends in the general population. However, since the focus of this research is on obesity in children, these will not be reviewed in detail and will only be referred to as appropriate.</a:t>
            </a:r>
          </a:p>
          <a:p>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9</a:t>
            </a:fld>
            <a:endParaRPr lang="en-US"/>
          </a:p>
        </p:txBody>
      </p:sp>
    </p:spTree>
    <p:extLst>
      <p:ext uri="{BB962C8B-B14F-4D97-AF65-F5344CB8AC3E}">
        <p14:creationId xmlns:p14="http://schemas.microsoft.com/office/powerpoint/2010/main" val="693693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close up of a person&#10;&#10;Description automatically generated">
            <a:extLst>
              <a:ext uri="{FF2B5EF4-FFF2-40B4-BE49-F238E27FC236}">
                <a16:creationId xmlns:a16="http://schemas.microsoft.com/office/drawing/2014/main" id="{BB98A727-9B74-C54B-A06D-2BBB2FF1ABA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0" y="552968"/>
            <a:ext cx="8130210" cy="840737"/>
          </a:xfrm>
        </p:spPr>
        <p:txBody>
          <a:bodyPr>
            <a:normAutofit/>
          </a:bodyPr>
          <a:lstStyle>
            <a:lvl1pPr algn="ctr">
              <a:defRPr sz="3600" b="0" i="0" spc="0">
                <a:solidFill>
                  <a:srgbClr val="841617"/>
                </a:solidFill>
                <a:latin typeface="Arial" panose="020B0604020202020204" pitchFamily="34" charset="0"/>
                <a:ea typeface="Roboto" panose="02000000000000000000"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0" y="1562632"/>
            <a:ext cx="8130209" cy="1752600"/>
          </a:xfrm>
        </p:spPr>
        <p:txBody>
          <a:bodyPr>
            <a:normAutofit/>
          </a:bodyPr>
          <a:lstStyle>
            <a:lvl1pPr marL="0" indent="0" algn="ctr">
              <a:buNone/>
              <a:defRPr sz="3000" b="0" i="0">
                <a:solidFill>
                  <a:schemeClr val="tx1"/>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DF9564F-DD36-FC4A-B607-38841CBD4D27}" type="datetimeFigureOut">
              <a:rPr lang="en-US" smtClean="0"/>
              <a:t>6/7/21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3395231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rgbClr val="841617"/>
                </a:solidFill>
                <a:latin typeface="Arial" panose="020B0604020202020204" pitchFamily="34" charset="0"/>
                <a:ea typeface="Roboto" panose="02000000000000000000" pitchFamily="2"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DF9564F-DD36-FC4A-B607-38841CBD4D27}" type="datetimeFigureOut">
              <a:rPr lang="en-US" smtClean="0"/>
              <a:t>6/7/21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308839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179177"/>
            <a:ext cx="10363200" cy="1362075"/>
          </a:xfrm>
        </p:spPr>
        <p:txBody>
          <a:bodyPr anchor="t"/>
          <a:lstStyle>
            <a:lvl1pPr algn="l">
              <a:defRPr sz="4000" b="0" cap="all">
                <a:solidFill>
                  <a:srgbClr val="841617"/>
                </a:solidFill>
              </a:defRPr>
            </a:lvl1pPr>
          </a:lstStyle>
          <a:p>
            <a:r>
              <a:rPr lang="en-US" dirty="0"/>
              <a:t>Click to edit Master title style</a:t>
            </a:r>
          </a:p>
        </p:txBody>
      </p:sp>
      <p:sp>
        <p:nvSpPr>
          <p:cNvPr id="3" name="Text Placeholder 2"/>
          <p:cNvSpPr>
            <a:spLocks noGrp="1"/>
          </p:cNvSpPr>
          <p:nvPr>
            <p:ph type="body" idx="1"/>
          </p:nvPr>
        </p:nvSpPr>
        <p:spPr>
          <a:xfrm>
            <a:off x="963084" y="2565128"/>
            <a:ext cx="10363200" cy="1500187"/>
          </a:xfrm>
        </p:spPr>
        <p:txBody>
          <a:bodyPr anchor="b"/>
          <a:lstStyle>
            <a:lvl1pPr marL="0" indent="0">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F9564F-DD36-FC4A-B607-38841CBD4D27}" type="datetimeFigureOut">
              <a:rPr lang="en-US" smtClean="0"/>
              <a:t>6/7/21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153581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80052"/>
          </a:xfrm>
        </p:spPr>
        <p:txBody>
          <a:bodyPr/>
          <a:lstStyle>
            <a:lvl1pPr>
              <a:defRPr>
                <a:solidFill>
                  <a:srgbClr val="841617"/>
                </a:solidFill>
              </a:defRPr>
            </a:lvl1pPr>
          </a:lstStyle>
          <a:p>
            <a:r>
              <a:rPr lang="en-US" dirty="0"/>
              <a:t>Click to edit Master title style</a:t>
            </a:r>
          </a:p>
        </p:txBody>
      </p:sp>
      <p:sp>
        <p:nvSpPr>
          <p:cNvPr id="3" name="Content Placeholder 2"/>
          <p:cNvSpPr>
            <a:spLocks noGrp="1"/>
          </p:cNvSpPr>
          <p:nvPr>
            <p:ph sz="half" idx="1"/>
          </p:nvPr>
        </p:nvSpPr>
        <p:spPr>
          <a:xfrm>
            <a:off x="609600" y="1261242"/>
            <a:ext cx="5384800" cy="4414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61242"/>
            <a:ext cx="5384800" cy="4414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F9564F-DD36-FC4A-B607-38841CBD4D27}" type="datetimeFigureOut">
              <a:rPr lang="en-US" smtClean="0"/>
              <a:t>6/7/21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88054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841617"/>
                </a:solidFill>
                <a:latin typeface="Arial" panose="020B0604020202020204" pitchFamily="34" charset="0"/>
                <a:ea typeface="Roboto" panose="02000000000000000000" pitchFamily="2"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09600" y="1215232"/>
            <a:ext cx="5386917" cy="639762"/>
          </a:xfrm>
        </p:spPr>
        <p:txBody>
          <a:bodyPr anchor="b"/>
          <a:lstStyle>
            <a:lvl1pPr marL="0" indent="0">
              <a:buNone/>
              <a:defRPr sz="2400" b="1" i="0">
                <a:latin typeface="Arial" panose="020B0604020202020204" pitchFamily="34" charset="0"/>
                <a:ea typeface="Roboto" panose="02000000000000000000"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54994"/>
            <a:ext cx="5386917" cy="3811834"/>
          </a:xfrm>
        </p:spPr>
        <p:txBody>
          <a:bodyPr/>
          <a:lstStyle>
            <a:lvl1pPr>
              <a:defRPr sz="2400">
                <a:latin typeface="Arial" panose="020B0604020202020204" pitchFamily="34" charset="0"/>
                <a:ea typeface="Roboto" panose="02000000000000000000" pitchFamily="2" charset="0"/>
                <a:cs typeface="Arial" panose="020B0604020202020204" pitchFamily="34" charset="0"/>
              </a:defRPr>
            </a:lvl1pPr>
            <a:lvl2pPr>
              <a:defRPr sz="2000">
                <a:latin typeface="Arial" panose="020B0604020202020204" pitchFamily="34" charset="0"/>
                <a:ea typeface="Roboto" panose="02000000000000000000" pitchFamily="2" charset="0"/>
                <a:cs typeface="Arial" panose="020B0604020202020204" pitchFamily="34" charset="0"/>
              </a:defRPr>
            </a:lvl2pPr>
            <a:lvl3pPr>
              <a:defRPr sz="1800">
                <a:latin typeface="Arial" panose="020B0604020202020204" pitchFamily="34" charset="0"/>
                <a:ea typeface="Roboto" panose="02000000000000000000" pitchFamily="2" charset="0"/>
                <a:cs typeface="Arial" panose="020B0604020202020204" pitchFamily="34" charset="0"/>
              </a:defRPr>
            </a:lvl3pPr>
            <a:lvl4pPr>
              <a:defRPr sz="1600">
                <a:latin typeface="Arial" panose="020B0604020202020204" pitchFamily="34" charset="0"/>
                <a:ea typeface="Roboto" panose="02000000000000000000" pitchFamily="2" charset="0"/>
                <a:cs typeface="Arial" panose="020B0604020202020204" pitchFamily="34" charset="0"/>
              </a:defRPr>
            </a:lvl4pPr>
            <a:lvl5pPr>
              <a:defRPr sz="1600">
                <a:latin typeface="Arial" panose="020B0604020202020204" pitchFamily="34" charset="0"/>
                <a:ea typeface="Roboto" panose="02000000000000000000" pitchFamily="2"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215232"/>
            <a:ext cx="5389033" cy="639762"/>
          </a:xfrm>
        </p:spPr>
        <p:txBody>
          <a:bodyPr anchor="b"/>
          <a:lstStyle>
            <a:lvl1pPr marL="0" indent="0">
              <a:buNone/>
              <a:defRPr sz="2400" b="1" i="0">
                <a:latin typeface="Arial" panose="020B0604020202020204" pitchFamily="34" charset="0"/>
                <a:ea typeface="Roboto" panose="02000000000000000000"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854994"/>
            <a:ext cx="5389033" cy="3811834"/>
          </a:xfrm>
        </p:spPr>
        <p:txBody>
          <a:bodyPr/>
          <a:lstStyle>
            <a:lvl1pPr>
              <a:defRPr sz="2400">
                <a:latin typeface="Arial" panose="020B0604020202020204" pitchFamily="34" charset="0"/>
                <a:ea typeface="Roboto" panose="02000000000000000000" pitchFamily="2" charset="0"/>
                <a:cs typeface="Arial" panose="020B0604020202020204" pitchFamily="34" charset="0"/>
              </a:defRPr>
            </a:lvl1pPr>
            <a:lvl2pPr>
              <a:defRPr sz="2000">
                <a:latin typeface="Arial" panose="020B0604020202020204" pitchFamily="34" charset="0"/>
                <a:ea typeface="Roboto" panose="02000000000000000000" pitchFamily="2" charset="0"/>
                <a:cs typeface="Arial" panose="020B0604020202020204" pitchFamily="34" charset="0"/>
              </a:defRPr>
            </a:lvl2pPr>
            <a:lvl3pPr>
              <a:defRPr sz="1800">
                <a:latin typeface="Arial" panose="020B0604020202020204" pitchFamily="34" charset="0"/>
                <a:ea typeface="Roboto" panose="02000000000000000000" pitchFamily="2" charset="0"/>
                <a:cs typeface="Arial" panose="020B0604020202020204" pitchFamily="34" charset="0"/>
              </a:defRPr>
            </a:lvl3pPr>
            <a:lvl4pPr>
              <a:defRPr sz="1600">
                <a:latin typeface="Arial" panose="020B0604020202020204" pitchFamily="34" charset="0"/>
                <a:ea typeface="Roboto" panose="02000000000000000000" pitchFamily="2" charset="0"/>
                <a:cs typeface="Arial" panose="020B0604020202020204" pitchFamily="34" charset="0"/>
              </a:defRPr>
            </a:lvl4pPr>
            <a:lvl5pPr>
              <a:defRPr sz="1600">
                <a:latin typeface="Arial" panose="020B0604020202020204" pitchFamily="34" charset="0"/>
                <a:ea typeface="Roboto" panose="02000000000000000000" pitchFamily="2"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DF9564F-DD36-FC4A-B607-38841CBD4D27}" type="datetimeFigureOut">
              <a:rPr lang="en-US" smtClean="0"/>
              <a:t>6/7/21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173279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841617"/>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7DF9564F-DD36-FC4A-B607-38841CBD4D27}" type="datetimeFigureOut">
              <a:rPr lang="en-US" smtClean="0"/>
              <a:t>6/7/21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214134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9564F-DD36-FC4A-B607-38841CBD4D27}" type="datetimeFigureOut">
              <a:rPr lang="en-US" smtClean="0"/>
              <a:t>6/7/21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276946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0">
                <a:solidFill>
                  <a:srgbClr val="841617"/>
                </a:solidFill>
              </a:defRPr>
            </a:lvl1pPr>
          </a:lstStyle>
          <a:p>
            <a:r>
              <a:rPr lang="en-US" dirty="0"/>
              <a:t>Click to edit Master title style</a:t>
            </a:r>
          </a:p>
        </p:txBody>
      </p:sp>
      <p:sp>
        <p:nvSpPr>
          <p:cNvPr id="3" name="Content Placeholder 2"/>
          <p:cNvSpPr>
            <a:spLocks noGrp="1"/>
          </p:cNvSpPr>
          <p:nvPr>
            <p:ph idx="1"/>
          </p:nvPr>
        </p:nvSpPr>
        <p:spPr>
          <a:xfrm>
            <a:off x="4766733" y="273051"/>
            <a:ext cx="6815667" cy="542881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266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DF9564F-DD36-FC4A-B607-38841CBD4D27}" type="datetimeFigureOut">
              <a:rPr lang="en-US" smtClean="0"/>
              <a:t>6/7/21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260066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704255"/>
            <a:ext cx="7315200" cy="566738"/>
          </a:xfrm>
        </p:spPr>
        <p:txBody>
          <a:bodyPr anchor="b"/>
          <a:lstStyle>
            <a:lvl1pPr algn="l">
              <a:defRPr sz="2000" b="0">
                <a:solidFill>
                  <a:srgbClr val="841617"/>
                </a:solidFill>
              </a:defRPr>
            </a:lvl1pPr>
          </a:lstStyle>
          <a:p>
            <a:r>
              <a:rPr lang="en-US" dirty="0"/>
              <a:t>Click to edit Master title style</a:t>
            </a:r>
          </a:p>
        </p:txBody>
      </p:sp>
      <p:sp>
        <p:nvSpPr>
          <p:cNvPr id="3" name="Picture Placeholder 2"/>
          <p:cNvSpPr>
            <a:spLocks noGrp="1"/>
          </p:cNvSpPr>
          <p:nvPr>
            <p:ph type="pic" idx="1"/>
          </p:nvPr>
        </p:nvSpPr>
        <p:spPr>
          <a:xfrm>
            <a:off x="2389717" y="411327"/>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472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F9564F-DD36-FC4A-B607-38841CBD4D27}" type="datetimeFigureOut">
              <a:rPr lang="en-US" smtClean="0"/>
              <a:t>6/7/21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261026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18F2F6DE-66B0-3F41-8208-BE06E7FBCEB1}"/>
              </a:ext>
            </a:extLst>
          </p:cNvPr>
          <p:cNvPicPr>
            <a:picLocks noChangeAspect="1"/>
          </p:cNvPicPr>
          <p:nvPr userDrawn="1"/>
        </p:nvPicPr>
        <p:blipFill>
          <a:blip r:embed="rId11"/>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9"/>
            <a:ext cx="10972800" cy="68005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34967"/>
            <a:ext cx="10972800" cy="43355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856368" y="6356351"/>
            <a:ext cx="1726032" cy="365125"/>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ea typeface="Roboto" panose="02000000000000000000" pitchFamily="2" charset="0"/>
                <a:cs typeface="Arial" panose="020B0604020202020204" pitchFamily="34" charset="0"/>
              </a:defRPr>
            </a:lvl1pPr>
          </a:lstStyle>
          <a:p>
            <a:fld id="{7DF9564F-DD36-FC4A-B607-38841CBD4D27}" type="datetimeFigureOut">
              <a:rPr lang="en-US" smtClean="0"/>
              <a:pPr/>
              <a:t>6/7/21</a:t>
            </a:fld>
            <a:endParaRPr lang="en-US" dirty="0"/>
          </a:p>
        </p:txBody>
      </p:sp>
      <p:sp>
        <p:nvSpPr>
          <p:cNvPr id="5" name="Footer Placeholder 4"/>
          <p:cNvSpPr>
            <a:spLocks noGrp="1"/>
          </p:cNvSpPr>
          <p:nvPr>
            <p:ph type="ftr" sz="quarter" idx="3"/>
          </p:nvPr>
        </p:nvSpPr>
        <p:spPr>
          <a:xfrm>
            <a:off x="7018576" y="6356351"/>
            <a:ext cx="2654445" cy="365125"/>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ea typeface="Roboto" panose="02000000000000000000" pitchFamily="2"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856368" y="5839591"/>
            <a:ext cx="1726032" cy="365125"/>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ea typeface="Roboto" panose="02000000000000000000" pitchFamily="2" charset="0"/>
                <a:cs typeface="Arial" panose="020B0604020202020204" pitchFamily="34" charset="0"/>
              </a:defRPr>
            </a:lvl1pPr>
          </a:lstStyle>
          <a:p>
            <a:fld id="{9A8961AB-7138-4C41-A438-15E3BCDB0A75}" type="slidenum">
              <a:rPr lang="en-US" smtClean="0"/>
              <a:pPr/>
              <a:t>‹#›</a:t>
            </a:fld>
            <a:endParaRPr lang="en-US" dirty="0"/>
          </a:p>
        </p:txBody>
      </p:sp>
    </p:spTree>
    <p:extLst>
      <p:ext uri="{BB962C8B-B14F-4D97-AF65-F5344CB8AC3E}">
        <p14:creationId xmlns:p14="http://schemas.microsoft.com/office/powerpoint/2010/main" val="251192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3600" b="0" i="0" kern="1200" spc="0">
          <a:solidFill>
            <a:srgbClr val="841617"/>
          </a:solidFill>
          <a:latin typeface="Arial" panose="020B0604020202020204" pitchFamily="34" charset="0"/>
          <a:ea typeface="Roboto" panose="02000000000000000000" pitchFamily="2" charset="0"/>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742950" indent="-285750" algn="l" defTabSz="457200" rtl="0" eaLnBrk="1" latinLnBrk="0" hangingPunct="1">
        <a:spcBef>
          <a:spcPct val="20000"/>
        </a:spcBef>
        <a:buFont typeface="Arial"/>
        <a:buChar char="–"/>
        <a:defRPr sz="2800" b="0" i="0" kern="1200">
          <a:solidFill>
            <a:schemeClr val="tx1"/>
          </a:solidFill>
          <a:latin typeface="Arial" panose="020B0604020202020204" pitchFamily="34" charset="0"/>
          <a:ea typeface="Roboto" panose="02000000000000000000" pitchFamily="2" charset="0"/>
          <a:cs typeface="Arial" panose="020B0604020202020204" pitchFamily="34" charset="0"/>
        </a:defRPr>
      </a:lvl2pPr>
      <a:lvl3pPr marL="1143000" indent="-228600" algn="l" defTabSz="457200" rtl="0" eaLnBrk="1" latinLnBrk="0" hangingPunct="1">
        <a:spcBef>
          <a:spcPct val="20000"/>
        </a:spcBef>
        <a:buFont typeface="Arial"/>
        <a:buChar char="•"/>
        <a:defRPr sz="2400" b="0" i="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1600200" indent="-228600" algn="l" defTabSz="457200" rtl="0" eaLnBrk="1" latinLnBrk="0" hangingPunct="1">
        <a:spcBef>
          <a:spcPct val="20000"/>
        </a:spcBef>
        <a:buFont typeface="Arial"/>
        <a:buChar char="–"/>
        <a:defRPr sz="2000" b="0" i="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2057400" indent="-228600" algn="l" defTabSz="457200" rtl="0" eaLnBrk="1" latinLnBrk="0" hangingPunct="1">
        <a:spcBef>
          <a:spcPct val="20000"/>
        </a:spcBef>
        <a:buFont typeface="Arial"/>
        <a:buChar char="»"/>
        <a:defRPr sz="2000" b="0" i="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97FB50D-A6D7-6743-AAF8-8B45D8DB965D}"/>
              </a:ext>
            </a:extLst>
          </p:cNvPr>
          <p:cNvSpPr txBox="1">
            <a:spLocks/>
          </p:cNvSpPr>
          <p:nvPr/>
        </p:nvSpPr>
        <p:spPr>
          <a:xfrm>
            <a:off x="1" y="2899188"/>
            <a:ext cx="8100508" cy="7207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b="0" i="0" kern="1200" spc="0">
                <a:solidFill>
                  <a:srgbClr val="841617"/>
                </a:solidFill>
                <a:latin typeface="Arial" panose="020B0604020202020204" pitchFamily="34" charset="0"/>
                <a:ea typeface="Roboto" panose="02000000000000000000" pitchFamily="2" charset="0"/>
                <a:cs typeface="Arial" panose="020B0604020202020204" pitchFamily="34" charset="0"/>
              </a:defRPr>
            </a:lvl1pPr>
          </a:lstStyle>
          <a:p>
            <a:pPr algn="ctr"/>
            <a:r>
              <a:rPr lang="en-US" sz="3200" dirty="0">
                <a:solidFill>
                  <a:schemeClr val="tx1"/>
                </a:solidFill>
                <a:ea typeface="Montserrat Medium" charset="0"/>
              </a:rPr>
              <a:t>HR 5033: Leadership in Organizations</a:t>
            </a:r>
          </a:p>
        </p:txBody>
      </p:sp>
      <p:sp>
        <p:nvSpPr>
          <p:cNvPr id="15" name="Title 1">
            <a:extLst>
              <a:ext uri="{FF2B5EF4-FFF2-40B4-BE49-F238E27FC236}">
                <a16:creationId xmlns:a16="http://schemas.microsoft.com/office/drawing/2014/main" id="{37AF4C4E-BF1A-7449-8503-CD407CDFB10E}"/>
              </a:ext>
            </a:extLst>
          </p:cNvPr>
          <p:cNvSpPr txBox="1">
            <a:spLocks/>
          </p:cNvSpPr>
          <p:nvPr/>
        </p:nvSpPr>
        <p:spPr>
          <a:xfrm>
            <a:off x="0" y="2020647"/>
            <a:ext cx="8100509" cy="71179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b="0" i="0" kern="1200" spc="0">
                <a:solidFill>
                  <a:srgbClr val="841617"/>
                </a:solidFill>
                <a:latin typeface="Arial" panose="020B0604020202020204" pitchFamily="34" charset="0"/>
                <a:ea typeface="Arial" panose="020B0604020202020204" pitchFamily="34" charset="0"/>
                <a:cs typeface="Arial" panose="020B0604020202020204" pitchFamily="34" charset="0"/>
              </a:defRPr>
            </a:lvl1pPr>
          </a:lstStyle>
          <a:p>
            <a:pPr algn="ctr"/>
            <a:r>
              <a:rPr lang="en-US" dirty="0"/>
              <a:t>Knowing Oneself </a:t>
            </a:r>
          </a:p>
          <a:p>
            <a:pPr algn="ctr"/>
            <a:endParaRPr lang="en-US" sz="3800" dirty="0">
              <a:ea typeface="Montserrat Medium" charset="0"/>
            </a:endParaRPr>
          </a:p>
        </p:txBody>
      </p:sp>
    </p:spTree>
    <p:extLst>
      <p:ext uri="{BB962C8B-B14F-4D97-AF65-F5344CB8AC3E}">
        <p14:creationId xmlns:p14="http://schemas.microsoft.com/office/powerpoint/2010/main" val="34220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918C-66B1-DC44-830D-8D684D697B29}"/>
              </a:ext>
            </a:extLst>
          </p:cNvPr>
          <p:cNvSpPr>
            <a:spLocks noGrp="1"/>
          </p:cNvSpPr>
          <p:nvPr>
            <p:ph type="title"/>
          </p:nvPr>
        </p:nvSpPr>
        <p:spPr/>
        <p:txBody>
          <a:bodyPr/>
          <a:lstStyle/>
          <a:p>
            <a:r>
              <a:rPr lang="en-US" dirty="0"/>
              <a:t>Literature Review (Body) </a:t>
            </a:r>
          </a:p>
        </p:txBody>
      </p:sp>
      <p:sp>
        <p:nvSpPr>
          <p:cNvPr id="3" name="Content Placeholder 2">
            <a:extLst>
              <a:ext uri="{FF2B5EF4-FFF2-40B4-BE49-F238E27FC236}">
                <a16:creationId xmlns:a16="http://schemas.microsoft.com/office/drawing/2014/main" id="{3385E49C-4503-E147-8720-5A512DF11563}"/>
              </a:ext>
            </a:extLst>
          </p:cNvPr>
          <p:cNvSpPr>
            <a:spLocks noGrp="1"/>
          </p:cNvSpPr>
          <p:nvPr>
            <p:ph idx="1"/>
          </p:nvPr>
        </p:nvSpPr>
        <p:spPr/>
        <p:txBody>
          <a:bodyPr/>
          <a:lstStyle/>
          <a:p>
            <a:r>
              <a:rPr lang="en-US" dirty="0"/>
              <a:t>The Main Body should </a:t>
            </a:r>
          </a:p>
          <a:p>
            <a:pPr lvl="1"/>
            <a:r>
              <a:rPr lang="en-US" sz="2400" dirty="0"/>
              <a:t>organize the literature according to common themes;</a:t>
            </a:r>
          </a:p>
          <a:p>
            <a:pPr lvl="1"/>
            <a:r>
              <a:rPr lang="en-US" sz="2400" dirty="0"/>
              <a:t>provide insight into the relationship between your chosen topic and the wider subject area e.g., </a:t>
            </a:r>
            <a:r>
              <a:rPr lang="en-US" sz="2400" i="1" dirty="0"/>
              <a:t>Inclusive leadership for relational leaders</a:t>
            </a:r>
            <a:r>
              <a:rPr lang="en-US" sz="2400" dirty="0"/>
              <a:t>;</a:t>
            </a:r>
          </a:p>
          <a:p>
            <a:pPr lvl="1"/>
            <a:r>
              <a:rPr lang="en-US" sz="2400" dirty="0"/>
              <a:t>move from a general, wider view of the literature being reviewed to the specific focus of your research.</a:t>
            </a:r>
          </a:p>
          <a:p>
            <a:pPr lvl="1"/>
            <a:endParaRPr lang="en-US" dirty="0"/>
          </a:p>
        </p:txBody>
      </p:sp>
    </p:spTree>
    <p:extLst>
      <p:ext uri="{BB962C8B-B14F-4D97-AF65-F5344CB8AC3E}">
        <p14:creationId xmlns:p14="http://schemas.microsoft.com/office/powerpoint/2010/main" val="3048468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8EDF9-A75C-1149-9BC7-261F41C14639}"/>
              </a:ext>
            </a:extLst>
          </p:cNvPr>
          <p:cNvSpPr>
            <a:spLocks noGrp="1"/>
          </p:cNvSpPr>
          <p:nvPr>
            <p:ph type="title"/>
          </p:nvPr>
        </p:nvSpPr>
        <p:spPr/>
        <p:txBody>
          <a:bodyPr/>
          <a:lstStyle/>
          <a:p>
            <a:r>
              <a:rPr lang="en-US" dirty="0"/>
              <a:t>Literature Review (Conclusion)</a:t>
            </a:r>
          </a:p>
        </p:txBody>
      </p:sp>
      <p:sp>
        <p:nvSpPr>
          <p:cNvPr id="3" name="Content Placeholder 2">
            <a:extLst>
              <a:ext uri="{FF2B5EF4-FFF2-40B4-BE49-F238E27FC236}">
                <a16:creationId xmlns:a16="http://schemas.microsoft.com/office/drawing/2014/main" id="{541455B8-2A50-2F4B-B59E-A512D0902086}"/>
              </a:ext>
            </a:extLst>
          </p:cNvPr>
          <p:cNvSpPr>
            <a:spLocks noGrp="1"/>
          </p:cNvSpPr>
          <p:nvPr>
            <p:ph idx="1"/>
          </p:nvPr>
        </p:nvSpPr>
        <p:spPr/>
        <p:txBody>
          <a:bodyPr/>
          <a:lstStyle/>
          <a:p>
            <a:r>
              <a:rPr lang="en-US" dirty="0"/>
              <a:t>The conclusion should:</a:t>
            </a:r>
          </a:p>
          <a:p>
            <a:pPr lvl="1"/>
            <a:r>
              <a:rPr lang="en-US" dirty="0"/>
              <a:t>summarize the important aspects of the existing body of literature;</a:t>
            </a:r>
          </a:p>
          <a:p>
            <a:pPr lvl="1"/>
            <a:r>
              <a:rPr lang="en-US" dirty="0"/>
              <a:t>evaluate the current state of the literature reviewed;</a:t>
            </a:r>
          </a:p>
          <a:p>
            <a:pPr lvl="1"/>
            <a:r>
              <a:rPr lang="en-US" dirty="0"/>
              <a:t>identify significant flaws or gaps in existing knowledge;</a:t>
            </a:r>
          </a:p>
          <a:p>
            <a:pPr lvl="1"/>
            <a:r>
              <a:rPr lang="en-US" dirty="0"/>
              <a:t>outline areas for future study;</a:t>
            </a:r>
          </a:p>
          <a:p>
            <a:pPr lvl="1"/>
            <a:r>
              <a:rPr lang="en-US" dirty="0"/>
              <a:t>link your research to existing knowledge.</a:t>
            </a:r>
          </a:p>
          <a:p>
            <a:endParaRPr lang="en-US" dirty="0"/>
          </a:p>
        </p:txBody>
      </p:sp>
    </p:spTree>
    <p:extLst>
      <p:ext uri="{BB962C8B-B14F-4D97-AF65-F5344CB8AC3E}">
        <p14:creationId xmlns:p14="http://schemas.microsoft.com/office/powerpoint/2010/main" val="157584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4019B-3DC1-FF46-98E5-D20F612481E7}"/>
              </a:ext>
            </a:extLst>
          </p:cNvPr>
          <p:cNvSpPr>
            <a:spLocks noGrp="1"/>
          </p:cNvSpPr>
          <p:nvPr>
            <p:ph type="title"/>
          </p:nvPr>
        </p:nvSpPr>
        <p:spPr/>
        <p:txBody>
          <a:bodyPr/>
          <a:lstStyle/>
          <a:p>
            <a:r>
              <a:rPr lang="en-US"/>
              <a:t>Weekly To Do </a:t>
            </a:r>
          </a:p>
        </p:txBody>
      </p:sp>
      <p:sp>
        <p:nvSpPr>
          <p:cNvPr id="3" name="Content Placeholder 2">
            <a:extLst>
              <a:ext uri="{FF2B5EF4-FFF2-40B4-BE49-F238E27FC236}">
                <a16:creationId xmlns:a16="http://schemas.microsoft.com/office/drawing/2014/main" id="{62310274-41C2-B24C-A2F9-9CC5738F0862}"/>
              </a:ext>
            </a:extLst>
          </p:cNvPr>
          <p:cNvSpPr>
            <a:spLocks noGrp="1"/>
          </p:cNvSpPr>
          <p:nvPr>
            <p:ph idx="1"/>
          </p:nvPr>
        </p:nvSpPr>
        <p:spPr/>
        <p:txBody>
          <a:bodyPr/>
          <a:lstStyle/>
          <a:p>
            <a:r>
              <a:rPr lang="en-US" dirty="0"/>
              <a:t>Here's everything you need to do and remember for this module:</a:t>
            </a:r>
          </a:p>
          <a:p>
            <a:pPr lvl="1"/>
            <a:r>
              <a:rPr lang="en-US" dirty="0"/>
              <a:t>Week 4 Readings </a:t>
            </a:r>
          </a:p>
          <a:p>
            <a:pPr lvl="2"/>
            <a:r>
              <a:rPr lang="en-US" dirty="0"/>
              <a:t>Gallegos, P.V. (2013). Chapter 3</a:t>
            </a:r>
          </a:p>
          <a:p>
            <a:pPr lvl="2"/>
            <a:r>
              <a:rPr lang="en-US" dirty="0"/>
              <a:t>Bourke, J., &amp; Dillon, B. (2018). </a:t>
            </a:r>
          </a:p>
          <a:p>
            <a:pPr lvl="1"/>
            <a:r>
              <a:rPr lang="en-US" dirty="0"/>
              <a:t>Week 4 Annotated Bibliography</a:t>
            </a:r>
          </a:p>
          <a:p>
            <a:pPr lvl="1"/>
            <a:r>
              <a:rPr lang="en-US" dirty="0"/>
              <a:t>Week 4 Discussion Board</a:t>
            </a:r>
          </a:p>
          <a:p>
            <a:endParaRPr lang="en-US" dirty="0"/>
          </a:p>
        </p:txBody>
      </p:sp>
    </p:spTree>
    <p:extLst>
      <p:ext uri="{BB962C8B-B14F-4D97-AF65-F5344CB8AC3E}">
        <p14:creationId xmlns:p14="http://schemas.microsoft.com/office/powerpoint/2010/main" val="1874317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1919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63B7D-1DE1-B04F-9809-D76A9788AD7F}"/>
              </a:ext>
            </a:extLst>
          </p:cNvPr>
          <p:cNvSpPr>
            <a:spLocks noGrp="1"/>
          </p:cNvSpPr>
          <p:nvPr>
            <p:ph type="title"/>
          </p:nvPr>
        </p:nvSpPr>
        <p:spPr/>
        <p:txBody>
          <a:bodyPr/>
          <a:lstStyle/>
          <a:p>
            <a:r>
              <a:rPr lang="en-US" dirty="0"/>
              <a:t>Recap </a:t>
            </a:r>
          </a:p>
        </p:txBody>
      </p:sp>
      <p:sp>
        <p:nvSpPr>
          <p:cNvPr id="3" name="Content Placeholder 2">
            <a:extLst>
              <a:ext uri="{FF2B5EF4-FFF2-40B4-BE49-F238E27FC236}">
                <a16:creationId xmlns:a16="http://schemas.microsoft.com/office/drawing/2014/main" id="{01FFC343-76AD-1549-ADC5-27554EC10305}"/>
              </a:ext>
            </a:extLst>
          </p:cNvPr>
          <p:cNvSpPr>
            <a:spLocks noGrp="1"/>
          </p:cNvSpPr>
          <p:nvPr>
            <p:ph idx="1"/>
          </p:nvPr>
        </p:nvSpPr>
        <p:spPr/>
        <p:txBody>
          <a:bodyPr/>
          <a:lstStyle/>
          <a:p>
            <a:r>
              <a:rPr lang="en-US" dirty="0"/>
              <a:t>Checking In </a:t>
            </a:r>
          </a:p>
          <a:p>
            <a:pPr lvl="1"/>
            <a:r>
              <a:rPr lang="en-US" dirty="0"/>
              <a:t>How are you? (Mid-session check-in)</a:t>
            </a:r>
          </a:p>
          <a:p>
            <a:r>
              <a:rPr lang="en-US" dirty="0"/>
              <a:t>Class Discussion </a:t>
            </a:r>
          </a:p>
          <a:p>
            <a:pPr lvl="1"/>
            <a:r>
              <a:rPr lang="en-US" dirty="0"/>
              <a:t>How much do I know about the realities that are not similar to mine?  </a:t>
            </a:r>
          </a:p>
        </p:txBody>
      </p:sp>
    </p:spTree>
    <p:extLst>
      <p:ext uri="{BB962C8B-B14F-4D97-AF65-F5344CB8AC3E}">
        <p14:creationId xmlns:p14="http://schemas.microsoft.com/office/powerpoint/2010/main" val="349803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7B174-A1C6-7347-A341-CD675D09E7CF}"/>
              </a:ext>
            </a:extLst>
          </p:cNvPr>
          <p:cNvSpPr>
            <a:spLocks noGrp="1"/>
          </p:cNvSpPr>
          <p:nvPr>
            <p:ph type="title"/>
          </p:nvPr>
        </p:nvSpPr>
        <p:spPr/>
        <p:txBody>
          <a:bodyPr/>
          <a:lstStyle/>
          <a:p>
            <a:r>
              <a:rPr lang="en-US" dirty="0"/>
              <a:t>Creating Inclusion for Oneself</a:t>
            </a:r>
          </a:p>
        </p:txBody>
      </p:sp>
      <p:sp>
        <p:nvSpPr>
          <p:cNvPr id="3" name="Content Placeholder 2">
            <a:extLst>
              <a:ext uri="{FF2B5EF4-FFF2-40B4-BE49-F238E27FC236}">
                <a16:creationId xmlns:a16="http://schemas.microsoft.com/office/drawing/2014/main" id="{A84A6E4D-68A5-F94E-9C45-61E490337488}"/>
              </a:ext>
            </a:extLst>
          </p:cNvPr>
          <p:cNvSpPr>
            <a:spLocks noGrp="1"/>
          </p:cNvSpPr>
          <p:nvPr>
            <p:ph idx="1"/>
          </p:nvPr>
        </p:nvSpPr>
        <p:spPr/>
        <p:txBody>
          <a:bodyPr/>
          <a:lstStyle/>
          <a:p>
            <a:r>
              <a:rPr lang="en-US" dirty="0"/>
              <a:t>7 Ways to be More Inclusive </a:t>
            </a:r>
          </a:p>
          <a:p>
            <a:pPr lvl="1"/>
            <a:r>
              <a:rPr lang="en-US" dirty="0"/>
              <a:t>Listen more, Talk carefully</a:t>
            </a:r>
          </a:p>
          <a:p>
            <a:pPr lvl="1"/>
            <a:r>
              <a:rPr lang="en-US" dirty="0"/>
              <a:t>Challenge stereotypes</a:t>
            </a:r>
          </a:p>
          <a:p>
            <a:pPr lvl="1"/>
            <a:r>
              <a:rPr lang="en-US" dirty="0"/>
              <a:t>Avoid assumptions</a:t>
            </a:r>
          </a:p>
          <a:p>
            <a:pPr lvl="1"/>
            <a:r>
              <a:rPr lang="en-US" dirty="0"/>
              <a:t>Ask yourself and others (the right) questions</a:t>
            </a:r>
          </a:p>
          <a:p>
            <a:pPr lvl="1"/>
            <a:r>
              <a:rPr lang="en-US" dirty="0"/>
              <a:t>Be aware of your privileges</a:t>
            </a:r>
          </a:p>
          <a:p>
            <a:pPr lvl="1"/>
            <a:r>
              <a:rPr lang="en-US" dirty="0"/>
              <a:t>Be proactive</a:t>
            </a:r>
          </a:p>
          <a:p>
            <a:pPr lvl="1"/>
            <a:r>
              <a:rPr lang="en-US" dirty="0"/>
              <a:t>Stay open, stay curious, DO NOT fear mistakes </a:t>
            </a:r>
          </a:p>
          <a:p>
            <a:pPr lvl="1"/>
            <a:endParaRPr lang="en-US" dirty="0"/>
          </a:p>
        </p:txBody>
      </p:sp>
    </p:spTree>
    <p:extLst>
      <p:ext uri="{BB962C8B-B14F-4D97-AF65-F5344CB8AC3E}">
        <p14:creationId xmlns:p14="http://schemas.microsoft.com/office/powerpoint/2010/main" val="188725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90B5E-C08B-B94B-A589-77B98A830918}"/>
              </a:ext>
            </a:extLst>
          </p:cNvPr>
          <p:cNvSpPr>
            <a:spLocks noGrp="1"/>
          </p:cNvSpPr>
          <p:nvPr>
            <p:ph type="title"/>
          </p:nvPr>
        </p:nvSpPr>
        <p:spPr/>
        <p:txBody>
          <a:bodyPr/>
          <a:lstStyle/>
          <a:p>
            <a:r>
              <a:rPr lang="en-US" dirty="0"/>
              <a:t>Embracing Multiple Identities </a:t>
            </a:r>
          </a:p>
        </p:txBody>
      </p:sp>
      <p:sp>
        <p:nvSpPr>
          <p:cNvPr id="3" name="Content Placeholder 2">
            <a:extLst>
              <a:ext uri="{FF2B5EF4-FFF2-40B4-BE49-F238E27FC236}">
                <a16:creationId xmlns:a16="http://schemas.microsoft.com/office/drawing/2014/main" id="{0DA2B0C2-B4CC-BC44-9D4E-EE2C3266739D}"/>
              </a:ext>
            </a:extLst>
          </p:cNvPr>
          <p:cNvSpPr>
            <a:spLocks noGrp="1"/>
          </p:cNvSpPr>
          <p:nvPr>
            <p:ph idx="1"/>
          </p:nvPr>
        </p:nvSpPr>
        <p:spPr/>
        <p:txBody>
          <a:bodyPr/>
          <a:lstStyle/>
          <a:p>
            <a:pPr marL="0" indent="0">
              <a:buNone/>
            </a:pPr>
            <a:r>
              <a:rPr lang="en-US" dirty="0"/>
              <a:t>“in order to succeed you have to bring your whole self to the table, the higher you ascend, the more important is is to be authentic and comfortable with yourself”</a:t>
            </a:r>
          </a:p>
          <a:p>
            <a:pPr marL="0" indent="0">
              <a:buNone/>
            </a:pPr>
            <a:r>
              <a:rPr lang="en-US" dirty="0"/>
              <a:t>	- What do we mean by whole self, and how does it connect to diversity and inclusion? (p.97) </a:t>
            </a:r>
          </a:p>
          <a:p>
            <a:pPr marL="0" indent="0">
              <a:buNone/>
            </a:pPr>
            <a:r>
              <a:rPr lang="en-US" dirty="0"/>
              <a:t>- What is the responsibility of individuals to create inclusion for themselves and others? (p.97)</a:t>
            </a:r>
          </a:p>
        </p:txBody>
      </p:sp>
    </p:spTree>
    <p:extLst>
      <p:ext uri="{BB962C8B-B14F-4D97-AF65-F5344CB8AC3E}">
        <p14:creationId xmlns:p14="http://schemas.microsoft.com/office/powerpoint/2010/main" val="404973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CEEB-86FF-6D4F-A08F-D173B367643A}"/>
              </a:ext>
            </a:extLst>
          </p:cNvPr>
          <p:cNvSpPr>
            <a:spLocks noGrp="1"/>
          </p:cNvSpPr>
          <p:nvPr>
            <p:ph type="title"/>
          </p:nvPr>
        </p:nvSpPr>
        <p:spPr/>
        <p:txBody>
          <a:bodyPr/>
          <a:lstStyle/>
          <a:p>
            <a:r>
              <a:rPr lang="en-US" dirty="0"/>
              <a:t>“One” at Work </a:t>
            </a:r>
          </a:p>
        </p:txBody>
      </p:sp>
      <p:sp>
        <p:nvSpPr>
          <p:cNvPr id="3" name="Content Placeholder 2">
            <a:extLst>
              <a:ext uri="{FF2B5EF4-FFF2-40B4-BE49-F238E27FC236}">
                <a16:creationId xmlns:a16="http://schemas.microsoft.com/office/drawing/2014/main" id="{E9BDB9D5-127B-4740-81F9-68126F6499CC}"/>
              </a:ext>
            </a:extLst>
          </p:cNvPr>
          <p:cNvSpPr>
            <a:spLocks noGrp="1"/>
          </p:cNvSpPr>
          <p:nvPr>
            <p:ph idx="1"/>
          </p:nvPr>
        </p:nvSpPr>
        <p:spPr/>
        <p:txBody>
          <a:bodyPr/>
          <a:lstStyle/>
          <a:p>
            <a:r>
              <a:rPr lang="en-US" dirty="0"/>
              <a:t>What Do We Mean and Why Does it Matter? </a:t>
            </a:r>
          </a:p>
          <a:p>
            <a:pPr lvl="1"/>
            <a:r>
              <a:rPr lang="en-US" dirty="0"/>
              <a:t>Each of us has different degrees of awareness regarding our multiple identities </a:t>
            </a:r>
          </a:p>
          <a:p>
            <a:pPr lvl="1"/>
            <a:r>
              <a:rPr lang="en-US" dirty="0"/>
              <a:t>Each of us, as well as our organization, will derive important benefits when we can be more authentic</a:t>
            </a:r>
          </a:p>
          <a:p>
            <a:pPr lvl="1"/>
            <a:r>
              <a:rPr lang="en-US" dirty="0"/>
              <a:t>Discretion and flexibility</a:t>
            </a:r>
          </a:p>
          <a:p>
            <a:pPr lvl="1"/>
            <a:r>
              <a:rPr lang="en-US" dirty="0"/>
              <a:t>Social and organizational context plays an important role in hindering or facilitating inclusive action </a:t>
            </a:r>
          </a:p>
        </p:txBody>
      </p:sp>
    </p:spTree>
    <p:extLst>
      <p:ext uri="{BB962C8B-B14F-4D97-AF65-F5344CB8AC3E}">
        <p14:creationId xmlns:p14="http://schemas.microsoft.com/office/powerpoint/2010/main" val="3850157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D218-64A0-5442-B58E-48FFAA8346C9}"/>
              </a:ext>
            </a:extLst>
          </p:cNvPr>
          <p:cNvSpPr>
            <a:spLocks noGrp="1"/>
          </p:cNvSpPr>
          <p:nvPr>
            <p:ph type="title"/>
          </p:nvPr>
        </p:nvSpPr>
        <p:spPr/>
        <p:txBody>
          <a:bodyPr/>
          <a:lstStyle/>
          <a:p>
            <a:r>
              <a:rPr lang="en-US" dirty="0"/>
              <a:t>Figure 3.1 Exploring the Sources of our Identities </a:t>
            </a:r>
          </a:p>
        </p:txBody>
      </p:sp>
      <p:pic>
        <p:nvPicPr>
          <p:cNvPr id="5" name="Content Placeholder 4" descr="Diagram&#10;&#10;Description automatically generated">
            <a:extLst>
              <a:ext uri="{FF2B5EF4-FFF2-40B4-BE49-F238E27FC236}">
                <a16:creationId xmlns:a16="http://schemas.microsoft.com/office/drawing/2014/main" id="{B5E40A68-8B14-2E4F-954B-13DDCA873736}"/>
              </a:ext>
            </a:extLst>
          </p:cNvPr>
          <p:cNvPicPr>
            <a:picLocks noGrp="1" noChangeAspect="1"/>
          </p:cNvPicPr>
          <p:nvPr>
            <p:ph idx="1"/>
          </p:nvPr>
        </p:nvPicPr>
        <p:blipFill>
          <a:blip r:embed="rId3"/>
          <a:stretch>
            <a:fillRect/>
          </a:stretch>
        </p:blipFill>
        <p:spPr>
          <a:xfrm>
            <a:off x="3314700" y="1422030"/>
            <a:ext cx="5041900" cy="4013940"/>
          </a:xfrm>
        </p:spPr>
      </p:pic>
    </p:spTree>
    <p:extLst>
      <p:ext uri="{BB962C8B-B14F-4D97-AF65-F5344CB8AC3E}">
        <p14:creationId xmlns:p14="http://schemas.microsoft.com/office/powerpoint/2010/main" val="3994596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2501-12B9-2345-B3D2-F089138030BE}"/>
              </a:ext>
            </a:extLst>
          </p:cNvPr>
          <p:cNvSpPr>
            <a:spLocks noGrp="1"/>
          </p:cNvSpPr>
          <p:nvPr>
            <p:ph type="title"/>
          </p:nvPr>
        </p:nvSpPr>
        <p:spPr/>
        <p:txBody>
          <a:bodyPr/>
          <a:lstStyle/>
          <a:p>
            <a:r>
              <a:rPr lang="en-US" dirty="0"/>
              <a:t>Annotation Example </a:t>
            </a:r>
          </a:p>
        </p:txBody>
      </p:sp>
      <p:pic>
        <p:nvPicPr>
          <p:cNvPr id="8" name="Content Placeholder 7" descr="Application&#10;&#10;Description automatically generated with low confidence">
            <a:extLst>
              <a:ext uri="{FF2B5EF4-FFF2-40B4-BE49-F238E27FC236}">
                <a16:creationId xmlns:a16="http://schemas.microsoft.com/office/drawing/2014/main" id="{9ED49373-19D8-8745-AE8C-17465BB4CA46}"/>
              </a:ext>
            </a:extLst>
          </p:cNvPr>
          <p:cNvPicPr>
            <a:picLocks noGrp="1" noChangeAspect="1"/>
          </p:cNvPicPr>
          <p:nvPr>
            <p:ph idx="1"/>
          </p:nvPr>
        </p:nvPicPr>
        <p:blipFill>
          <a:blip r:embed="rId3"/>
          <a:stretch>
            <a:fillRect/>
          </a:stretch>
        </p:blipFill>
        <p:spPr>
          <a:xfrm>
            <a:off x="1270267" y="1940741"/>
            <a:ext cx="9992596" cy="2976518"/>
          </a:xfrm>
        </p:spPr>
      </p:pic>
    </p:spTree>
    <p:extLst>
      <p:ext uri="{BB962C8B-B14F-4D97-AF65-F5344CB8AC3E}">
        <p14:creationId xmlns:p14="http://schemas.microsoft.com/office/powerpoint/2010/main" val="130181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66CA-D5EF-ED41-9724-52FB25D9E151}"/>
              </a:ext>
            </a:extLst>
          </p:cNvPr>
          <p:cNvSpPr>
            <a:spLocks noGrp="1"/>
          </p:cNvSpPr>
          <p:nvPr>
            <p:ph type="title"/>
          </p:nvPr>
        </p:nvSpPr>
        <p:spPr/>
        <p:txBody>
          <a:bodyPr/>
          <a:lstStyle/>
          <a:p>
            <a:r>
              <a:rPr lang="en-US" dirty="0"/>
              <a:t>Annotated Bibliography </a:t>
            </a:r>
          </a:p>
        </p:txBody>
      </p:sp>
      <p:sp>
        <p:nvSpPr>
          <p:cNvPr id="3" name="Content Placeholder 2">
            <a:extLst>
              <a:ext uri="{FF2B5EF4-FFF2-40B4-BE49-F238E27FC236}">
                <a16:creationId xmlns:a16="http://schemas.microsoft.com/office/drawing/2014/main" id="{7F648AC8-574E-EA4D-8014-796D38A8BD36}"/>
              </a:ext>
            </a:extLst>
          </p:cNvPr>
          <p:cNvSpPr>
            <a:spLocks noGrp="1"/>
          </p:cNvSpPr>
          <p:nvPr>
            <p:ph idx="1"/>
          </p:nvPr>
        </p:nvSpPr>
        <p:spPr/>
        <p:txBody>
          <a:bodyPr>
            <a:normAutofit/>
          </a:bodyPr>
          <a:lstStyle/>
          <a:p>
            <a:r>
              <a:rPr lang="en-US" dirty="0"/>
              <a:t>Encourages you to think critically about the content of the works you are using, their place within a field of study, and their relation to your own research </a:t>
            </a:r>
          </a:p>
          <a:p>
            <a:r>
              <a:rPr lang="en-US" dirty="0"/>
              <a:t>Situates your understanding and contributions in a continuing professional conversation; </a:t>
            </a:r>
          </a:p>
          <a:p>
            <a:r>
              <a:rPr lang="en-US" dirty="0"/>
              <a:t>Provides a way for others to decide whether a source will be helpful to their research and understanding if they read it. </a:t>
            </a:r>
          </a:p>
        </p:txBody>
      </p:sp>
    </p:spTree>
    <p:extLst>
      <p:ext uri="{BB962C8B-B14F-4D97-AF65-F5344CB8AC3E}">
        <p14:creationId xmlns:p14="http://schemas.microsoft.com/office/powerpoint/2010/main" val="15374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FDDD-A140-574A-9513-5383931DB4E5}"/>
              </a:ext>
            </a:extLst>
          </p:cNvPr>
          <p:cNvSpPr>
            <a:spLocks noGrp="1"/>
          </p:cNvSpPr>
          <p:nvPr>
            <p:ph type="title"/>
          </p:nvPr>
        </p:nvSpPr>
        <p:spPr/>
        <p:txBody>
          <a:bodyPr/>
          <a:lstStyle/>
          <a:p>
            <a:r>
              <a:rPr lang="en-US" dirty="0"/>
              <a:t>Literature Review (Introduction) </a:t>
            </a:r>
          </a:p>
        </p:txBody>
      </p:sp>
      <p:sp>
        <p:nvSpPr>
          <p:cNvPr id="3" name="Content Placeholder 2">
            <a:extLst>
              <a:ext uri="{FF2B5EF4-FFF2-40B4-BE49-F238E27FC236}">
                <a16:creationId xmlns:a16="http://schemas.microsoft.com/office/drawing/2014/main" id="{37E78932-E334-144D-8189-97D87C7FF417}"/>
              </a:ext>
            </a:extLst>
          </p:cNvPr>
          <p:cNvSpPr>
            <a:spLocks noGrp="1"/>
          </p:cNvSpPr>
          <p:nvPr>
            <p:ph idx="1"/>
          </p:nvPr>
        </p:nvSpPr>
        <p:spPr/>
        <p:txBody>
          <a:bodyPr/>
          <a:lstStyle/>
          <a:p>
            <a:r>
              <a:rPr lang="en-US" dirty="0"/>
              <a:t>Introduction </a:t>
            </a:r>
          </a:p>
          <a:p>
            <a:pPr lvl="1"/>
            <a:r>
              <a:rPr lang="en-US" sz="3200" dirty="0"/>
              <a:t>define your topic and provide an appropriate context for reviewing the literature;</a:t>
            </a:r>
          </a:p>
          <a:p>
            <a:pPr lvl="1"/>
            <a:r>
              <a:rPr lang="en-US" sz="3200" dirty="0"/>
              <a:t>establish your reasons – i.e. point of view – for</a:t>
            </a:r>
          </a:p>
          <a:p>
            <a:pPr lvl="1"/>
            <a:r>
              <a:rPr lang="en-US" sz="3200" dirty="0"/>
              <a:t>reviewing the literature;</a:t>
            </a:r>
          </a:p>
          <a:p>
            <a:pPr lvl="1"/>
            <a:r>
              <a:rPr lang="en-US" sz="3200" dirty="0"/>
              <a:t>explain the organization – i.e. sequence – of the review</a:t>
            </a:r>
            <a:endParaRPr lang="en-US" sz="9600" dirty="0"/>
          </a:p>
          <a:p>
            <a:pPr lvl="1"/>
            <a:endParaRPr lang="en-US" dirty="0"/>
          </a:p>
        </p:txBody>
      </p:sp>
    </p:spTree>
    <p:extLst>
      <p:ext uri="{BB962C8B-B14F-4D97-AF65-F5344CB8AC3E}">
        <p14:creationId xmlns:p14="http://schemas.microsoft.com/office/powerpoint/2010/main" val="3174097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996</TotalTime>
  <Words>1003</Words>
  <Application>Microsoft Macintosh PowerPoint</Application>
  <PresentationFormat>Widescreen</PresentationFormat>
  <Paragraphs>114</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Recap </vt:lpstr>
      <vt:lpstr>Creating Inclusion for Oneself</vt:lpstr>
      <vt:lpstr>Embracing Multiple Identities </vt:lpstr>
      <vt:lpstr>“One” at Work </vt:lpstr>
      <vt:lpstr>Figure 3.1 Exploring the Sources of our Identities </vt:lpstr>
      <vt:lpstr>Annotation Example </vt:lpstr>
      <vt:lpstr>Annotated Bibliography </vt:lpstr>
      <vt:lpstr>Literature Review (Introduction) </vt:lpstr>
      <vt:lpstr>Literature Review (Body) </vt:lpstr>
      <vt:lpstr>Literature Review (Conclusion)</vt:lpstr>
      <vt:lpstr>Weekly To Do </vt:lpstr>
      <vt:lpstr>PowerPoint Presentation</vt:lpstr>
    </vt:vector>
  </TitlesOfParts>
  <Company>University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Simin Pulat</dc:creator>
  <cp:lastModifiedBy>Williams, Michael</cp:lastModifiedBy>
  <cp:revision>60</cp:revision>
  <cp:lastPrinted>2021-06-07T20:41:30Z</cp:lastPrinted>
  <dcterms:created xsi:type="dcterms:W3CDTF">2015-01-14T19:18:41Z</dcterms:created>
  <dcterms:modified xsi:type="dcterms:W3CDTF">2021-06-07T20:41:59Z</dcterms:modified>
</cp:coreProperties>
</file>