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256" r:id="rId2"/>
    <p:sldId id="262" r:id="rId3"/>
    <p:sldId id="263" r:id="rId4"/>
    <p:sldId id="267" r:id="rId5"/>
    <p:sldId id="269" r:id="rId6"/>
    <p:sldId id="268" r:id="rId7"/>
    <p:sldId id="270" r:id="rId8"/>
    <p:sldId id="264" r:id="rId9"/>
    <p:sldId id="271" r:id="rId10"/>
    <p:sldId id="266" r:id="rId11"/>
    <p:sldId id="259"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41617"/>
    <a:srgbClr val="000000"/>
    <a:srgbClr val="E3E3E3"/>
    <a:srgbClr val="A3213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511"/>
    <p:restoredTop sz="62821"/>
  </p:normalViewPr>
  <p:slideViewPr>
    <p:cSldViewPr snapToGrid="0" snapToObjects="1">
      <p:cViewPr varScale="1">
        <p:scale>
          <a:sx n="69" d="100"/>
          <a:sy n="69" d="100"/>
        </p:scale>
        <p:origin x="2208" y="192"/>
      </p:cViewPr>
      <p:guideLst>
        <p:guide orient="horz" pos="2160"/>
        <p:guide pos="3840"/>
      </p:guideLst>
    </p:cSldViewPr>
  </p:slideViewPr>
  <p:notesTextViewPr>
    <p:cViewPr>
      <p:scale>
        <a:sx n="100" d="100"/>
        <a:sy n="100" d="100"/>
      </p:scale>
      <p:origin x="0" y="0"/>
    </p:cViewPr>
  </p:notesTextViewPr>
  <p:notesViewPr>
    <p:cSldViewPr snapToGrid="0" snapToObjects="1">
      <p:cViewPr varScale="1">
        <p:scale>
          <a:sx n="97" d="100"/>
          <a:sy n="97" d="100"/>
        </p:scale>
        <p:origin x="4328"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DA353A0-9461-E44A-AC39-8FB62C329BBE}" type="datetimeFigureOut">
              <a:rPr lang="en-US" smtClean="0"/>
              <a:t>6/22/21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9E918E2-F89E-1B40-ADA7-76015CB1C41A}" type="slidenum">
              <a:rPr lang="en-US" smtClean="0"/>
              <a:t>‹#›</a:t>
            </a:fld>
            <a:endParaRPr lang="en-US"/>
          </a:p>
        </p:txBody>
      </p:sp>
    </p:spTree>
    <p:extLst>
      <p:ext uri="{BB962C8B-B14F-4D97-AF65-F5344CB8AC3E}">
        <p14:creationId xmlns:p14="http://schemas.microsoft.com/office/powerpoint/2010/main" val="956911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DBC51B-E83A-9B4A-8AA0-262718822A86}" type="datetimeFigureOut">
              <a:rPr lang="en-US" smtClean="0"/>
              <a:t>6/22/21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A29A73-2F6E-0248-9DBE-6A25E1137697}" type="slidenum">
              <a:rPr lang="en-US" smtClean="0"/>
              <a:t>‹#›</a:t>
            </a:fld>
            <a:endParaRPr lang="en-US"/>
          </a:p>
        </p:txBody>
      </p:sp>
    </p:spTree>
    <p:extLst>
      <p:ext uri="{BB962C8B-B14F-4D97-AF65-F5344CB8AC3E}">
        <p14:creationId xmlns:p14="http://schemas.microsoft.com/office/powerpoint/2010/main" val="874205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When learners represent different cultural backgrounds and take part in an exchange of learning among one another, learners have the opportunity for personal growth. Through this exchange, the intercultural learning can aim to</a:t>
            </a:r>
            <a:br>
              <a:rPr lang="en-US" dirty="0"/>
            </a:br>
            <a:r>
              <a:rPr lang="en-US" sz="1200" b="0" i="0" u="none" strike="noStrike" kern="1200" dirty="0">
                <a:solidFill>
                  <a:schemeClr val="tx1"/>
                </a:solidFill>
                <a:effectLst/>
                <a:latin typeface="+mn-lt"/>
                <a:ea typeface="+mn-ea"/>
                <a:cs typeface="+mn-cs"/>
              </a:rPr>
              <a:t>•  Deepen understanding of and respect for other cultures;</a:t>
            </a:r>
            <a:br>
              <a:rPr lang="en-US" dirty="0"/>
            </a:br>
            <a:r>
              <a:rPr lang="en-US" sz="1200" b="0" i="0" u="none" strike="noStrike" kern="1200" dirty="0">
                <a:solidFill>
                  <a:schemeClr val="tx1"/>
                </a:solidFill>
                <a:effectLst/>
                <a:latin typeface="+mn-lt"/>
                <a:ea typeface="+mn-ea"/>
                <a:cs typeface="+mn-cs"/>
              </a:rPr>
              <a:t>•  Enable people to learn more about their own culture, to deepen their cultural roots and to reaffirm their identity;</a:t>
            </a:r>
            <a:br>
              <a:rPr lang="en-US" dirty="0"/>
            </a:br>
            <a:r>
              <a:rPr lang="en-US" sz="1200" b="0" i="0" u="none" strike="noStrike" kern="1200" dirty="0">
                <a:solidFill>
                  <a:schemeClr val="tx1"/>
                </a:solidFill>
                <a:effectLst/>
                <a:latin typeface="+mn-lt"/>
                <a:ea typeface="+mn-ea"/>
                <a:cs typeface="+mn-cs"/>
              </a:rPr>
              <a:t>•  Raise awareness of the need for international cooperation to tackle today’s global problems.</a:t>
            </a:r>
            <a:endParaRPr lang="en-US" dirty="0"/>
          </a:p>
        </p:txBody>
      </p:sp>
      <p:sp>
        <p:nvSpPr>
          <p:cNvPr id="4" name="Slide Number Placeholder 3"/>
          <p:cNvSpPr>
            <a:spLocks noGrp="1"/>
          </p:cNvSpPr>
          <p:nvPr>
            <p:ph type="sldNum" sz="quarter" idx="5"/>
          </p:nvPr>
        </p:nvSpPr>
        <p:spPr/>
        <p:txBody>
          <a:bodyPr/>
          <a:lstStyle/>
          <a:p>
            <a:fld id="{50A29A73-2F6E-0248-9DBE-6A25E1137697}" type="slidenum">
              <a:rPr lang="en-US" smtClean="0"/>
              <a:t>3</a:t>
            </a:fld>
            <a:endParaRPr lang="en-US"/>
          </a:p>
        </p:txBody>
      </p:sp>
    </p:spTree>
    <p:extLst>
      <p:ext uri="{BB962C8B-B14F-4D97-AF65-F5344CB8AC3E}">
        <p14:creationId xmlns:p14="http://schemas.microsoft.com/office/powerpoint/2010/main" val="793335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Understanding of different cultural groups</a:t>
            </a:r>
          </a:p>
          <a:p>
            <a:pPr lvl="1"/>
            <a:r>
              <a:rPr lang="en-US" dirty="0"/>
              <a:t>Knowledge </a:t>
            </a:r>
          </a:p>
          <a:p>
            <a:pPr lvl="2"/>
            <a:r>
              <a:rPr lang="en-US" dirty="0"/>
              <a:t>Declarative, procedural </a:t>
            </a:r>
          </a:p>
          <a:p>
            <a:r>
              <a:rPr lang="en-US" dirty="0"/>
              <a:t>Respect for different cultural groups</a:t>
            </a:r>
          </a:p>
          <a:p>
            <a:pPr lvl="1"/>
            <a:r>
              <a:rPr lang="en-US" dirty="0"/>
              <a:t>Attitudes</a:t>
            </a:r>
          </a:p>
          <a:p>
            <a:pPr lvl="2"/>
            <a:r>
              <a:rPr lang="en-US" dirty="0"/>
              <a:t>Based on feelings, beliefs </a:t>
            </a:r>
          </a:p>
          <a:p>
            <a:r>
              <a:rPr lang="en-US" dirty="0"/>
              <a:t>Dialogue between different cultural groups </a:t>
            </a:r>
          </a:p>
          <a:p>
            <a:pPr lvl="1"/>
            <a:r>
              <a:rPr lang="en-US" dirty="0"/>
              <a:t>Skills </a:t>
            </a:r>
          </a:p>
          <a:p>
            <a:pPr lvl="2"/>
            <a:r>
              <a:rPr lang="en-US" dirty="0"/>
              <a:t>Application of knowledge </a:t>
            </a:r>
          </a:p>
          <a:p>
            <a:pPr lvl="2"/>
            <a:endParaRPr lang="en-US" dirty="0"/>
          </a:p>
          <a:p>
            <a:r>
              <a:rPr lang="en-US" sz="1200" b="0" i="0" u="none" strike="noStrike" kern="1200" dirty="0">
                <a:solidFill>
                  <a:schemeClr val="tx1"/>
                </a:solidFill>
                <a:effectLst/>
                <a:latin typeface="+mn-lt"/>
                <a:ea typeface="+mn-ea"/>
                <a:cs typeface="+mn-cs"/>
              </a:rPr>
              <a:t>To develop intercultural competence, the first step is to know oneself and understand one’s cultural identity; specifically </a:t>
            </a:r>
            <a:r>
              <a:rPr lang="en-US" sz="1200" b="1" i="0" u="none" strike="noStrike" kern="1200" dirty="0">
                <a:solidFill>
                  <a:schemeClr val="tx1"/>
                </a:solidFill>
                <a:effectLst/>
                <a:latin typeface="+mn-lt"/>
                <a:ea typeface="+mn-ea"/>
                <a:cs typeface="+mn-cs"/>
              </a:rPr>
              <a:t>cultural self-awareness </a:t>
            </a:r>
            <a:r>
              <a:rPr lang="en-US" sz="1200" b="0" i="0" u="none" strike="noStrike" kern="1200" dirty="0">
                <a:solidFill>
                  <a:schemeClr val="tx1"/>
                </a:solidFill>
                <a:effectLst/>
                <a:latin typeface="+mn-lt"/>
                <a:ea typeface="+mn-ea"/>
                <a:cs typeface="+mn-cs"/>
              </a:rPr>
              <a:t>is the ability to understand how one’s culture influences </a:t>
            </a:r>
            <a:r>
              <a:rPr lang="en-US" sz="1200" b="0" i="0" u="none" strike="noStrike" kern="1200" dirty="0" err="1">
                <a:solidFill>
                  <a:schemeClr val="tx1"/>
                </a:solidFill>
                <a:effectLst/>
                <a:latin typeface="+mn-lt"/>
                <a:ea typeface="+mn-ea"/>
                <a:cs typeface="+mn-cs"/>
              </a:rPr>
              <a:t>behaviour</a:t>
            </a:r>
            <a:r>
              <a:rPr lang="en-US" sz="1200" b="0" i="0" u="none" strike="noStrike" kern="1200" dirty="0">
                <a:solidFill>
                  <a:schemeClr val="tx1"/>
                </a:solidFill>
                <a:effectLst/>
                <a:latin typeface="+mn-lt"/>
                <a:ea typeface="+mn-ea"/>
                <a:cs typeface="+mn-cs"/>
              </a:rPr>
              <a:t>, identity and point of view. Being self-aware enables people to understand the world from other cultural perspectives or world views once they learn </a:t>
            </a:r>
            <a:r>
              <a:rPr lang="en-US" sz="1200" b="1" i="0" u="none" strike="noStrike" kern="1200" dirty="0">
                <a:solidFill>
                  <a:schemeClr val="tx1"/>
                </a:solidFill>
                <a:effectLst/>
                <a:latin typeface="+mn-lt"/>
                <a:ea typeface="+mn-ea"/>
                <a:cs typeface="+mn-cs"/>
              </a:rPr>
              <a:t>culture specific knowledge</a:t>
            </a:r>
            <a:r>
              <a:rPr lang="en-US" sz="1200" b="0" i="0" u="none" strike="noStrike" kern="1200" dirty="0">
                <a:solidFill>
                  <a:schemeClr val="tx1"/>
                </a:solidFill>
                <a:effectLst/>
                <a:latin typeface="+mn-lt"/>
                <a:ea typeface="+mn-ea"/>
                <a:cs typeface="+mn-cs"/>
              </a:rPr>
              <a:t> of other communities.  </a:t>
            </a:r>
            <a:r>
              <a:rPr lang="en-US" sz="1200" b="1" i="0" u="none" strike="noStrike" kern="1200" dirty="0">
                <a:solidFill>
                  <a:schemeClr val="tx1"/>
                </a:solidFill>
                <a:effectLst/>
                <a:latin typeface="+mn-lt"/>
                <a:ea typeface="+mn-ea"/>
                <a:cs typeface="+mn-cs"/>
              </a:rPr>
              <a:t>Culture specific knowledge </a:t>
            </a:r>
            <a:r>
              <a:rPr lang="en-US" sz="1200" b="0" i="0" u="none" strike="noStrike" kern="1200" dirty="0">
                <a:solidFill>
                  <a:schemeClr val="tx1"/>
                </a:solidFill>
                <a:effectLst/>
                <a:latin typeface="+mn-lt"/>
                <a:ea typeface="+mn-ea"/>
                <a:cs typeface="+mn-cs"/>
              </a:rPr>
              <a:t>is the deep understanding of ideas, customs, and social </a:t>
            </a:r>
            <a:r>
              <a:rPr lang="en-US" sz="1200" b="0" i="0" u="none" strike="noStrike" kern="1200" dirty="0" err="1">
                <a:solidFill>
                  <a:schemeClr val="tx1"/>
                </a:solidFill>
                <a:effectLst/>
                <a:latin typeface="+mn-lt"/>
                <a:ea typeface="+mn-ea"/>
                <a:cs typeface="+mn-cs"/>
              </a:rPr>
              <a:t>behaviours</a:t>
            </a:r>
            <a:r>
              <a:rPr lang="en-US" sz="1200" b="0" i="0" u="none" strike="noStrike" kern="1200" dirty="0">
                <a:solidFill>
                  <a:schemeClr val="tx1"/>
                </a:solidFill>
                <a:effectLst/>
                <a:latin typeface="+mn-lt"/>
                <a:ea typeface="+mn-ea"/>
                <a:cs typeface="+mn-cs"/>
              </a:rPr>
              <a:t> of other cultural groups. In particular, </a:t>
            </a:r>
            <a:r>
              <a:rPr lang="en-US" sz="1200" b="1" i="0" u="none" strike="noStrike" kern="1200" dirty="0">
                <a:solidFill>
                  <a:schemeClr val="tx1"/>
                </a:solidFill>
                <a:effectLst/>
                <a:latin typeface="+mn-lt"/>
                <a:ea typeface="+mn-ea"/>
                <a:cs typeface="+mn-cs"/>
              </a:rPr>
              <a:t>socio-linguistic awareness</a:t>
            </a:r>
            <a:r>
              <a:rPr lang="en-US" sz="1200" b="0" i="0" u="none" strike="noStrike" kern="1200" dirty="0">
                <a:solidFill>
                  <a:schemeClr val="tx1"/>
                </a:solidFill>
                <a:effectLst/>
                <a:latin typeface="+mn-lt"/>
                <a:ea typeface="+mn-ea"/>
                <a:cs typeface="+mn-cs"/>
              </a:rPr>
              <a:t> is important because knowing when certain vernacular or body language is appropriate enables people to communicate more effectively.</a:t>
            </a:r>
            <a:endParaRPr lang="en-US" dirty="0"/>
          </a:p>
        </p:txBody>
      </p:sp>
      <p:sp>
        <p:nvSpPr>
          <p:cNvPr id="4" name="Slide Number Placeholder 3"/>
          <p:cNvSpPr>
            <a:spLocks noGrp="1"/>
          </p:cNvSpPr>
          <p:nvPr>
            <p:ph type="sldNum" sz="quarter" idx="5"/>
          </p:nvPr>
        </p:nvSpPr>
        <p:spPr/>
        <p:txBody>
          <a:bodyPr/>
          <a:lstStyle/>
          <a:p>
            <a:fld id="{50A29A73-2F6E-0248-9DBE-6A25E1137697}" type="slidenum">
              <a:rPr lang="en-US" smtClean="0"/>
              <a:t>4</a:t>
            </a:fld>
            <a:endParaRPr lang="en-US"/>
          </a:p>
        </p:txBody>
      </p:sp>
    </p:spTree>
    <p:extLst>
      <p:ext uri="{BB962C8B-B14F-4D97-AF65-F5344CB8AC3E}">
        <p14:creationId xmlns:p14="http://schemas.microsoft.com/office/powerpoint/2010/main" val="582909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 A leading theorist, Darla K. Deardorff, worked with international scholars in intercultural education to develop the following model on intercultural competence. In her model, Deardorff  explores the necessary KSAs to be able to communicate, cooperate and learn effectively together with people from different cultural backgrounds</a:t>
            </a:r>
          </a:p>
          <a:p>
            <a:endParaRPr lang="en-US" sz="1200" b="0" i="0" u="none" strike="noStrike" kern="1200" dirty="0">
              <a:solidFill>
                <a:schemeClr val="tx1"/>
              </a:solidFill>
              <a:effectLst/>
              <a:latin typeface="+mn-lt"/>
              <a:ea typeface="+mn-ea"/>
              <a:cs typeface="+mn-cs"/>
            </a:endParaRPr>
          </a:p>
          <a:p>
            <a:r>
              <a:rPr lang="en-US" sz="1200" b="1" i="0" u="none" strike="noStrike" kern="1200" dirty="0">
                <a:solidFill>
                  <a:schemeClr val="tx1"/>
                </a:solidFill>
                <a:effectLst/>
                <a:latin typeface="+mn-lt"/>
                <a:ea typeface="+mn-ea"/>
                <a:cs typeface="+mn-cs"/>
              </a:rPr>
              <a:t>Knowledge</a:t>
            </a:r>
            <a:r>
              <a:rPr lang="en-US" sz="1200" b="0" i="0" u="none" strike="noStrike" kern="1200" dirty="0">
                <a:solidFill>
                  <a:schemeClr val="tx1"/>
                </a:solidFill>
                <a:effectLst/>
                <a:latin typeface="+mn-lt"/>
                <a:ea typeface="+mn-ea"/>
                <a:cs typeface="+mn-cs"/>
              </a:rPr>
              <a:t> to develop understanding of different cultural groups</a:t>
            </a:r>
            <a:br>
              <a:rPr lang="en-US" dirty="0"/>
            </a:br>
            <a:r>
              <a:rPr lang="en-US" sz="1200" b="0" i="0" u="none" strike="noStrike" kern="1200" dirty="0">
                <a:solidFill>
                  <a:schemeClr val="tx1"/>
                </a:solidFill>
                <a:effectLst/>
                <a:latin typeface="+mn-lt"/>
                <a:ea typeface="+mn-ea"/>
                <a:cs typeface="+mn-cs"/>
              </a:rPr>
              <a:t>- Cultural self-awareness</a:t>
            </a:r>
            <a:br>
              <a:rPr lang="en-US" dirty="0"/>
            </a:br>
            <a:r>
              <a:rPr lang="en-US" sz="1200" b="0" i="0" u="none" strike="noStrike" kern="1200" dirty="0">
                <a:solidFill>
                  <a:schemeClr val="tx1"/>
                </a:solidFill>
                <a:effectLst/>
                <a:latin typeface="+mn-lt"/>
                <a:ea typeface="+mn-ea"/>
                <a:cs typeface="+mn-cs"/>
              </a:rPr>
              <a:t>- Culture specific knowledge,</a:t>
            </a:r>
            <a:br>
              <a:rPr lang="en-US" dirty="0"/>
            </a:br>
            <a:r>
              <a:rPr lang="en-US" sz="1200" b="0" i="0" u="none" strike="noStrike" kern="1200" dirty="0">
                <a:solidFill>
                  <a:schemeClr val="tx1"/>
                </a:solidFill>
                <a:effectLst/>
                <a:latin typeface="+mn-lt"/>
                <a:ea typeface="+mn-ea"/>
                <a:cs typeface="+mn-cs"/>
              </a:rPr>
              <a:t>- Socio-linguistic awareness</a:t>
            </a:r>
            <a:br>
              <a:rPr lang="en-US" dirty="0"/>
            </a:br>
            <a:r>
              <a:rPr lang="en-US" sz="1200" b="0" i="0" u="none" strike="noStrike" kern="1200" dirty="0">
                <a:solidFill>
                  <a:schemeClr val="tx1"/>
                </a:solidFill>
                <a:effectLst/>
                <a:latin typeface="+mn-lt"/>
                <a:ea typeface="+mn-ea"/>
                <a:cs typeface="+mn-cs"/>
              </a:rPr>
              <a:t>- Grasp of global issues and trends</a:t>
            </a:r>
            <a:endParaRPr lang="en-US" dirty="0"/>
          </a:p>
        </p:txBody>
      </p:sp>
      <p:sp>
        <p:nvSpPr>
          <p:cNvPr id="4" name="Slide Number Placeholder 3"/>
          <p:cNvSpPr>
            <a:spLocks noGrp="1"/>
          </p:cNvSpPr>
          <p:nvPr>
            <p:ph type="sldNum" sz="quarter" idx="5"/>
          </p:nvPr>
        </p:nvSpPr>
        <p:spPr/>
        <p:txBody>
          <a:bodyPr/>
          <a:lstStyle/>
          <a:p>
            <a:fld id="{50A29A73-2F6E-0248-9DBE-6A25E1137697}" type="slidenum">
              <a:rPr lang="en-US" smtClean="0"/>
              <a:t>5</a:t>
            </a:fld>
            <a:endParaRPr lang="en-US"/>
          </a:p>
        </p:txBody>
      </p:sp>
    </p:spTree>
    <p:extLst>
      <p:ext uri="{BB962C8B-B14F-4D97-AF65-F5344CB8AC3E}">
        <p14:creationId xmlns:p14="http://schemas.microsoft.com/office/powerpoint/2010/main" val="12056902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dirty="0">
                <a:solidFill>
                  <a:schemeClr val="tx1"/>
                </a:solidFill>
                <a:effectLst/>
                <a:latin typeface="+mn-lt"/>
                <a:ea typeface="+mn-ea"/>
                <a:cs typeface="+mn-cs"/>
              </a:rPr>
              <a:t>Visible commitment:</a:t>
            </a:r>
            <a:r>
              <a:rPr lang="en-US" sz="1200" b="0" i="0" u="none" strike="noStrike" kern="1200" dirty="0">
                <a:solidFill>
                  <a:schemeClr val="tx1"/>
                </a:solidFill>
                <a:effectLst/>
                <a:latin typeface="+mn-lt"/>
                <a:ea typeface="+mn-ea"/>
                <a:cs typeface="+mn-cs"/>
              </a:rPr>
              <a:t> They articulate authentic commitment to diversity, challenge the status quo, hold others accountable and make diversity and inclusion a personal priority.</a:t>
            </a:r>
          </a:p>
          <a:p>
            <a:r>
              <a:rPr lang="en-US" sz="1200" b="1" i="0" u="none" strike="noStrike" kern="1200" dirty="0">
                <a:solidFill>
                  <a:schemeClr val="tx1"/>
                </a:solidFill>
                <a:effectLst/>
                <a:latin typeface="+mn-lt"/>
                <a:ea typeface="+mn-ea"/>
                <a:cs typeface="+mn-cs"/>
              </a:rPr>
              <a:t>Humility:</a:t>
            </a:r>
            <a:r>
              <a:rPr lang="en-US" sz="1200" b="0" i="0" u="none" strike="noStrike" kern="1200" dirty="0">
                <a:solidFill>
                  <a:schemeClr val="tx1"/>
                </a:solidFill>
                <a:effectLst/>
                <a:latin typeface="+mn-lt"/>
                <a:ea typeface="+mn-ea"/>
                <a:cs typeface="+mn-cs"/>
              </a:rPr>
              <a:t> They are modest about capabilities, admit mistakes, and create the space for others to contribute.</a:t>
            </a:r>
          </a:p>
          <a:p>
            <a:r>
              <a:rPr lang="en-US" sz="1200" b="1" i="0" u="none" strike="noStrike" kern="1200" dirty="0">
                <a:solidFill>
                  <a:schemeClr val="tx1"/>
                </a:solidFill>
                <a:effectLst/>
                <a:latin typeface="+mn-lt"/>
                <a:ea typeface="+mn-ea"/>
                <a:cs typeface="+mn-cs"/>
              </a:rPr>
              <a:t>Awareness of bias:</a:t>
            </a:r>
            <a:r>
              <a:rPr lang="en-US" sz="1200" b="0" i="0" u="none" strike="noStrike" kern="1200" dirty="0">
                <a:solidFill>
                  <a:schemeClr val="tx1"/>
                </a:solidFill>
                <a:effectLst/>
                <a:latin typeface="+mn-lt"/>
                <a:ea typeface="+mn-ea"/>
                <a:cs typeface="+mn-cs"/>
              </a:rPr>
              <a:t> They show awareness of personal blind spots as well as flaws in the system and work hard to ensure meritocracy.</a:t>
            </a:r>
          </a:p>
          <a:p>
            <a:r>
              <a:rPr lang="en-US" sz="1200" b="1" i="0" u="none" strike="noStrike" kern="1200" dirty="0">
                <a:solidFill>
                  <a:schemeClr val="tx1"/>
                </a:solidFill>
                <a:effectLst/>
                <a:latin typeface="+mn-lt"/>
                <a:ea typeface="+mn-ea"/>
                <a:cs typeface="+mn-cs"/>
              </a:rPr>
              <a:t>Curiosity about others:</a:t>
            </a:r>
            <a:r>
              <a:rPr lang="en-US" sz="1200" b="0" i="0" u="none" strike="noStrike" kern="1200" dirty="0">
                <a:solidFill>
                  <a:schemeClr val="tx1"/>
                </a:solidFill>
                <a:effectLst/>
                <a:latin typeface="+mn-lt"/>
                <a:ea typeface="+mn-ea"/>
                <a:cs typeface="+mn-cs"/>
              </a:rPr>
              <a:t> They demonstrate an open mindset and deep curiosity about others, listen without judgment, and seek with empathy to understand those around them.</a:t>
            </a:r>
          </a:p>
          <a:p>
            <a:r>
              <a:rPr lang="en-US" sz="1200" b="1" i="0" u="none" strike="noStrike" kern="1200" dirty="0">
                <a:solidFill>
                  <a:schemeClr val="tx1"/>
                </a:solidFill>
                <a:effectLst/>
                <a:latin typeface="+mn-lt"/>
                <a:ea typeface="+mn-ea"/>
                <a:cs typeface="+mn-cs"/>
              </a:rPr>
              <a:t>Cultural intelligence:</a:t>
            </a:r>
            <a:r>
              <a:rPr lang="en-US" sz="1200" b="0" i="0" u="none" strike="noStrike" kern="1200" dirty="0">
                <a:solidFill>
                  <a:schemeClr val="tx1"/>
                </a:solidFill>
                <a:effectLst/>
                <a:latin typeface="+mn-lt"/>
                <a:ea typeface="+mn-ea"/>
                <a:cs typeface="+mn-cs"/>
              </a:rPr>
              <a:t> They are attentive to others’ cultures and adapt as required.</a:t>
            </a:r>
          </a:p>
          <a:p>
            <a:r>
              <a:rPr lang="en-US" sz="1200" b="1" i="0" u="none" strike="noStrike" kern="1200" dirty="0">
                <a:solidFill>
                  <a:schemeClr val="tx1"/>
                </a:solidFill>
                <a:effectLst/>
                <a:latin typeface="+mn-lt"/>
                <a:ea typeface="+mn-ea"/>
                <a:cs typeface="+mn-cs"/>
              </a:rPr>
              <a:t>Effective collaboration:</a:t>
            </a:r>
            <a:r>
              <a:rPr lang="en-US" sz="1200" b="0" i="0" u="none" strike="noStrike" kern="1200" dirty="0">
                <a:solidFill>
                  <a:schemeClr val="tx1"/>
                </a:solidFill>
                <a:effectLst/>
                <a:latin typeface="+mn-lt"/>
                <a:ea typeface="+mn-ea"/>
                <a:cs typeface="+mn-cs"/>
              </a:rPr>
              <a:t> They empower others, pay attention to diversity of thinking and psychological safety, and focus on team cohesion.</a:t>
            </a:r>
          </a:p>
          <a:p>
            <a:endParaRPr lang="en-US" dirty="0"/>
          </a:p>
        </p:txBody>
      </p:sp>
      <p:sp>
        <p:nvSpPr>
          <p:cNvPr id="4" name="Slide Number Placeholder 3"/>
          <p:cNvSpPr>
            <a:spLocks noGrp="1"/>
          </p:cNvSpPr>
          <p:nvPr>
            <p:ph type="sldNum" sz="quarter" idx="5"/>
          </p:nvPr>
        </p:nvSpPr>
        <p:spPr/>
        <p:txBody>
          <a:bodyPr/>
          <a:lstStyle/>
          <a:p>
            <a:fld id="{50A29A73-2F6E-0248-9DBE-6A25E1137697}" type="slidenum">
              <a:rPr lang="en-US" smtClean="0"/>
              <a:t>6</a:t>
            </a:fld>
            <a:endParaRPr lang="en-US"/>
          </a:p>
        </p:txBody>
      </p:sp>
    </p:spTree>
    <p:extLst>
      <p:ext uri="{BB962C8B-B14F-4D97-AF65-F5344CB8AC3E}">
        <p14:creationId xmlns:p14="http://schemas.microsoft.com/office/powerpoint/2010/main" val="13551691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dirty="0">
                <a:solidFill>
                  <a:schemeClr val="tx1"/>
                </a:solidFill>
                <a:effectLst/>
                <a:latin typeface="+mn-lt"/>
                <a:ea typeface="+mn-ea"/>
                <a:cs typeface="+mn-cs"/>
              </a:rPr>
              <a:t>Know your inclusive-leadership shadow:</a:t>
            </a:r>
            <a:r>
              <a:rPr lang="en-US" sz="1200" b="0" i="0" u="none" strike="noStrike" kern="1200" dirty="0">
                <a:solidFill>
                  <a:schemeClr val="tx1"/>
                </a:solidFill>
                <a:effectLst/>
                <a:latin typeface="+mn-lt"/>
                <a:ea typeface="+mn-ea"/>
                <a:cs typeface="+mn-cs"/>
              </a:rPr>
              <a:t> Seek feedback on whether you are perceived as inclusive, especially from people who are different from you. This will help you to see your blind spots, strengths, and development areas. It will also signal that diversity and inclusion are important to you. Scheduling regular check-ins with members of your team to ask how you can make them feel more included also sends the message.</a:t>
            </a:r>
          </a:p>
          <a:p>
            <a:r>
              <a:rPr lang="en-US" sz="1200" b="1" i="0" u="none" strike="noStrike" kern="1200" dirty="0">
                <a:solidFill>
                  <a:schemeClr val="tx1"/>
                </a:solidFill>
                <a:effectLst/>
                <a:latin typeface="+mn-lt"/>
                <a:ea typeface="+mn-ea"/>
                <a:cs typeface="+mn-cs"/>
              </a:rPr>
              <a:t>Be visible and vocal:</a:t>
            </a:r>
            <a:r>
              <a:rPr lang="en-US" sz="1200" b="0" i="0" u="none" strike="noStrike" kern="1200" dirty="0">
                <a:solidFill>
                  <a:schemeClr val="tx1"/>
                </a:solidFill>
                <a:effectLst/>
                <a:latin typeface="+mn-lt"/>
                <a:ea typeface="+mn-ea"/>
                <a:cs typeface="+mn-cs"/>
              </a:rPr>
              <a:t> Tell a compelling and explicit narrative about why being inclusive is important to you personally and the business more broadly. For example, share your personal stories at public forums and conferences.</a:t>
            </a:r>
          </a:p>
          <a:p>
            <a:r>
              <a:rPr lang="en-US" sz="1200" b="1" i="0" u="none" strike="noStrike" kern="1200" dirty="0">
                <a:solidFill>
                  <a:schemeClr val="tx1"/>
                </a:solidFill>
                <a:effectLst/>
                <a:latin typeface="+mn-lt"/>
                <a:ea typeface="+mn-ea"/>
                <a:cs typeface="+mn-cs"/>
              </a:rPr>
              <a:t>Deliberately seek out difference: </a:t>
            </a:r>
            <a:r>
              <a:rPr lang="en-US" sz="1200" b="0" i="0" u="none" strike="noStrike" kern="1200" dirty="0">
                <a:solidFill>
                  <a:schemeClr val="tx1"/>
                </a:solidFill>
                <a:effectLst/>
                <a:latin typeface="+mn-lt"/>
                <a:ea typeface="+mn-ea"/>
                <a:cs typeface="+mn-cs"/>
              </a:rPr>
              <a:t>Give people on the periphery of your network the chance to speak up, invite different people to the table, and catch up with a broader network. For example, seek out opportunities to work with cross-functional or multi-disciplinary teams to leverage diverse strengths.</a:t>
            </a:r>
          </a:p>
          <a:p>
            <a:r>
              <a:rPr lang="en-US" sz="1200" b="1" i="0" u="none" strike="noStrike" kern="1200" dirty="0">
                <a:solidFill>
                  <a:schemeClr val="tx1"/>
                </a:solidFill>
                <a:effectLst/>
                <a:latin typeface="+mn-lt"/>
                <a:ea typeface="+mn-ea"/>
                <a:cs typeface="+mn-cs"/>
              </a:rPr>
              <a:t>Check your impact:</a:t>
            </a:r>
            <a:r>
              <a:rPr lang="en-US" sz="1200" b="0" i="0" u="none" strike="noStrike" kern="1200" dirty="0">
                <a:solidFill>
                  <a:schemeClr val="tx1"/>
                </a:solidFill>
                <a:effectLst/>
                <a:latin typeface="+mn-lt"/>
                <a:ea typeface="+mn-ea"/>
                <a:cs typeface="+mn-cs"/>
              </a:rPr>
              <a:t> Look for signals that you are having a positive impact. Are people copying your role modeling? Is a more diverse group of people sharing ideas with you? Are people working together more collaboratively? Ask a trusted advisor to give you candid feedback on the areas you have been working on.</a:t>
            </a:r>
          </a:p>
          <a:p>
            <a:endParaRPr lang="en-US" dirty="0"/>
          </a:p>
        </p:txBody>
      </p:sp>
      <p:sp>
        <p:nvSpPr>
          <p:cNvPr id="4" name="Slide Number Placeholder 3"/>
          <p:cNvSpPr>
            <a:spLocks noGrp="1"/>
          </p:cNvSpPr>
          <p:nvPr>
            <p:ph type="sldNum" sz="quarter" idx="5"/>
          </p:nvPr>
        </p:nvSpPr>
        <p:spPr/>
        <p:txBody>
          <a:bodyPr/>
          <a:lstStyle/>
          <a:p>
            <a:fld id="{50A29A73-2F6E-0248-9DBE-6A25E1137697}" type="slidenum">
              <a:rPr lang="en-US" smtClean="0"/>
              <a:t>7</a:t>
            </a:fld>
            <a:endParaRPr lang="en-US"/>
          </a:p>
        </p:txBody>
      </p:sp>
    </p:spTree>
    <p:extLst>
      <p:ext uri="{BB962C8B-B14F-4D97-AF65-F5344CB8AC3E}">
        <p14:creationId xmlns:p14="http://schemas.microsoft.com/office/powerpoint/2010/main" val="23464076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A29A73-2F6E-0248-9DBE-6A25E1137697}" type="slidenum">
              <a:rPr lang="en-US" smtClean="0"/>
              <a:t>9</a:t>
            </a:fld>
            <a:endParaRPr lang="en-US"/>
          </a:p>
        </p:txBody>
      </p:sp>
    </p:spTree>
    <p:extLst>
      <p:ext uri="{BB962C8B-B14F-4D97-AF65-F5344CB8AC3E}">
        <p14:creationId xmlns:p14="http://schemas.microsoft.com/office/powerpoint/2010/main" val="27892881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A high-quality analysis is one that steps back from a situation, identifies key events and processes, uses course concepts to help structure the analysis, and does so in a well-written fashion. The analysis should be no longer than two pages typed (double-spaced, Times New Roman, 12-point). (5pts for submission) 5tps</a:t>
            </a:r>
            <a:endParaRPr lang="en-US" dirty="0"/>
          </a:p>
        </p:txBody>
      </p:sp>
      <p:sp>
        <p:nvSpPr>
          <p:cNvPr id="4" name="Slide Number Placeholder 3"/>
          <p:cNvSpPr>
            <a:spLocks noGrp="1"/>
          </p:cNvSpPr>
          <p:nvPr>
            <p:ph type="sldNum" sz="quarter" idx="5"/>
          </p:nvPr>
        </p:nvSpPr>
        <p:spPr/>
        <p:txBody>
          <a:bodyPr/>
          <a:lstStyle/>
          <a:p>
            <a:fld id="{50A29A73-2F6E-0248-9DBE-6A25E1137697}" type="slidenum">
              <a:rPr lang="en-US" smtClean="0"/>
              <a:t>10</a:t>
            </a:fld>
            <a:endParaRPr lang="en-US"/>
          </a:p>
        </p:txBody>
      </p:sp>
    </p:spTree>
    <p:extLst>
      <p:ext uri="{BB962C8B-B14F-4D97-AF65-F5344CB8AC3E}">
        <p14:creationId xmlns:p14="http://schemas.microsoft.com/office/powerpoint/2010/main" val="4526680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A close up of a person&#10;&#10;Description automatically generated">
            <a:extLst>
              <a:ext uri="{FF2B5EF4-FFF2-40B4-BE49-F238E27FC236}">
                <a16:creationId xmlns:a16="http://schemas.microsoft.com/office/drawing/2014/main" id="{BB98A727-9B74-C54B-A06D-2BBB2FF1ABAB}"/>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p:cNvSpPr>
            <a:spLocks noGrp="1"/>
          </p:cNvSpPr>
          <p:nvPr>
            <p:ph type="ctrTitle"/>
          </p:nvPr>
        </p:nvSpPr>
        <p:spPr>
          <a:xfrm>
            <a:off x="0" y="552968"/>
            <a:ext cx="8130210" cy="840737"/>
          </a:xfrm>
        </p:spPr>
        <p:txBody>
          <a:bodyPr>
            <a:normAutofit/>
          </a:bodyPr>
          <a:lstStyle>
            <a:lvl1pPr algn="ctr">
              <a:defRPr sz="3600" b="0" i="0" spc="0">
                <a:solidFill>
                  <a:srgbClr val="841617"/>
                </a:solidFill>
                <a:latin typeface="Arial" panose="020B0604020202020204" pitchFamily="34" charset="0"/>
                <a:ea typeface="Roboto" panose="02000000000000000000" pitchFamily="2"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0" y="1562632"/>
            <a:ext cx="8130209" cy="1752600"/>
          </a:xfrm>
        </p:spPr>
        <p:txBody>
          <a:bodyPr>
            <a:normAutofit/>
          </a:bodyPr>
          <a:lstStyle>
            <a:lvl1pPr marL="0" indent="0" algn="ctr">
              <a:buNone/>
              <a:defRPr sz="3000" b="0" i="0">
                <a:solidFill>
                  <a:schemeClr val="tx1"/>
                </a:solidFill>
                <a:latin typeface="Arial" panose="020B0604020202020204" pitchFamily="34" charset="0"/>
                <a:ea typeface="Roboto" panose="02000000000000000000" pitchFamily="2"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7DF9564F-DD36-FC4A-B607-38841CBD4D27}" type="datetimeFigureOut">
              <a:rPr lang="en-US" smtClean="0"/>
              <a:t>6/22/21</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961AB-7138-4C41-A438-15E3BCDB0A75}" type="slidenum">
              <a:rPr lang="en-US" smtClean="0"/>
              <a:t>‹#›</a:t>
            </a:fld>
            <a:endParaRPr lang="en-US"/>
          </a:p>
        </p:txBody>
      </p:sp>
    </p:spTree>
    <p:extLst>
      <p:ext uri="{BB962C8B-B14F-4D97-AF65-F5344CB8AC3E}">
        <p14:creationId xmlns:p14="http://schemas.microsoft.com/office/powerpoint/2010/main" val="3395231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i="0">
                <a:solidFill>
                  <a:srgbClr val="841617"/>
                </a:solidFill>
                <a:latin typeface="Arial" panose="020B0604020202020204" pitchFamily="34" charset="0"/>
                <a:ea typeface="Roboto" panose="02000000000000000000" pitchFamily="2"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panose="020B0604020202020204" pitchFamily="34" charset="0"/>
                <a:ea typeface="Roboto" panose="02000000000000000000" pitchFamily="2" charset="0"/>
                <a:cs typeface="Arial" panose="020B0604020202020204" pitchFamily="34" charset="0"/>
              </a:defRPr>
            </a:lvl1pPr>
            <a:lvl2pPr>
              <a:defRPr>
                <a:latin typeface="Arial" panose="020B0604020202020204" pitchFamily="34" charset="0"/>
                <a:ea typeface="Roboto" panose="02000000000000000000" pitchFamily="2" charset="0"/>
                <a:cs typeface="Arial" panose="020B0604020202020204" pitchFamily="34" charset="0"/>
              </a:defRPr>
            </a:lvl2pPr>
            <a:lvl3pPr>
              <a:defRPr>
                <a:latin typeface="Arial" panose="020B0604020202020204" pitchFamily="34" charset="0"/>
                <a:ea typeface="Roboto" panose="02000000000000000000" pitchFamily="2" charset="0"/>
                <a:cs typeface="Arial" panose="020B0604020202020204" pitchFamily="34" charset="0"/>
              </a:defRPr>
            </a:lvl3pPr>
            <a:lvl4pPr>
              <a:defRPr>
                <a:latin typeface="Arial" panose="020B0604020202020204" pitchFamily="34" charset="0"/>
                <a:ea typeface="Roboto" panose="02000000000000000000" pitchFamily="2" charset="0"/>
                <a:cs typeface="Arial" panose="020B0604020202020204" pitchFamily="34" charset="0"/>
              </a:defRPr>
            </a:lvl4pPr>
            <a:lvl5pPr>
              <a:defRPr>
                <a:latin typeface="Arial" panose="020B0604020202020204" pitchFamily="34" charset="0"/>
                <a:ea typeface="Roboto" panose="02000000000000000000" pitchFamily="2"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DF9564F-DD36-FC4A-B607-38841CBD4D27}" type="datetimeFigureOut">
              <a:rPr lang="en-US" smtClean="0"/>
              <a:t>6/22/21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961AB-7138-4C41-A438-15E3BCDB0A75}" type="slidenum">
              <a:rPr lang="en-US" smtClean="0"/>
              <a:t>‹#›</a:t>
            </a:fld>
            <a:endParaRPr lang="en-US"/>
          </a:p>
        </p:txBody>
      </p:sp>
    </p:spTree>
    <p:extLst>
      <p:ext uri="{BB962C8B-B14F-4D97-AF65-F5344CB8AC3E}">
        <p14:creationId xmlns:p14="http://schemas.microsoft.com/office/powerpoint/2010/main" val="3088393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179177"/>
            <a:ext cx="10363200" cy="1362075"/>
          </a:xfrm>
        </p:spPr>
        <p:txBody>
          <a:bodyPr anchor="t"/>
          <a:lstStyle>
            <a:lvl1pPr algn="l">
              <a:defRPr sz="4000" b="0" cap="all">
                <a:solidFill>
                  <a:srgbClr val="841617"/>
                </a:solidFill>
              </a:defRPr>
            </a:lvl1pPr>
          </a:lstStyle>
          <a:p>
            <a:r>
              <a:rPr lang="en-US" dirty="0"/>
              <a:t>Click to edit Master title style</a:t>
            </a:r>
          </a:p>
        </p:txBody>
      </p:sp>
      <p:sp>
        <p:nvSpPr>
          <p:cNvPr id="3" name="Text Placeholder 2"/>
          <p:cNvSpPr>
            <a:spLocks noGrp="1"/>
          </p:cNvSpPr>
          <p:nvPr>
            <p:ph type="body" idx="1"/>
          </p:nvPr>
        </p:nvSpPr>
        <p:spPr>
          <a:xfrm>
            <a:off x="963084" y="2565128"/>
            <a:ext cx="10363200" cy="1500187"/>
          </a:xfrm>
        </p:spPr>
        <p:txBody>
          <a:bodyPr anchor="b"/>
          <a:lstStyle>
            <a:lvl1pPr marL="0" indent="0">
              <a:buNone/>
              <a:defRPr sz="2000">
                <a:solidFill>
                  <a:srgbClr val="0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F9564F-DD36-FC4A-B607-38841CBD4D27}" type="datetimeFigureOut">
              <a:rPr lang="en-US" smtClean="0"/>
              <a:t>6/22/21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961AB-7138-4C41-A438-15E3BCDB0A75}" type="slidenum">
              <a:rPr lang="en-US" smtClean="0"/>
              <a:t>‹#›</a:t>
            </a:fld>
            <a:endParaRPr lang="en-US"/>
          </a:p>
        </p:txBody>
      </p:sp>
    </p:spTree>
    <p:extLst>
      <p:ext uri="{BB962C8B-B14F-4D97-AF65-F5344CB8AC3E}">
        <p14:creationId xmlns:p14="http://schemas.microsoft.com/office/powerpoint/2010/main" val="1535811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680052"/>
          </a:xfrm>
        </p:spPr>
        <p:txBody>
          <a:bodyPr/>
          <a:lstStyle>
            <a:lvl1pPr>
              <a:defRPr>
                <a:solidFill>
                  <a:srgbClr val="841617"/>
                </a:solidFill>
              </a:defRPr>
            </a:lvl1pPr>
          </a:lstStyle>
          <a:p>
            <a:r>
              <a:rPr lang="en-US" dirty="0"/>
              <a:t>Click to edit Master title style</a:t>
            </a:r>
          </a:p>
        </p:txBody>
      </p:sp>
      <p:sp>
        <p:nvSpPr>
          <p:cNvPr id="3" name="Content Placeholder 2"/>
          <p:cNvSpPr>
            <a:spLocks noGrp="1"/>
          </p:cNvSpPr>
          <p:nvPr>
            <p:ph sz="half" idx="1"/>
          </p:nvPr>
        </p:nvSpPr>
        <p:spPr>
          <a:xfrm>
            <a:off x="609600" y="1261242"/>
            <a:ext cx="5384800" cy="441434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261242"/>
            <a:ext cx="5384800" cy="441434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DF9564F-DD36-FC4A-B607-38841CBD4D27}" type="datetimeFigureOut">
              <a:rPr lang="en-US" smtClean="0"/>
              <a:t>6/22/21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961AB-7138-4C41-A438-15E3BCDB0A75}" type="slidenum">
              <a:rPr lang="en-US" smtClean="0"/>
              <a:t>‹#›</a:t>
            </a:fld>
            <a:endParaRPr lang="en-US"/>
          </a:p>
        </p:txBody>
      </p:sp>
    </p:spTree>
    <p:extLst>
      <p:ext uri="{BB962C8B-B14F-4D97-AF65-F5344CB8AC3E}">
        <p14:creationId xmlns:p14="http://schemas.microsoft.com/office/powerpoint/2010/main" val="880547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841617"/>
                </a:solidFill>
                <a:latin typeface="Arial" panose="020B0604020202020204" pitchFamily="34" charset="0"/>
                <a:ea typeface="Roboto" panose="02000000000000000000" pitchFamily="2" charset="0"/>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609600" y="1215232"/>
            <a:ext cx="5386917" cy="639762"/>
          </a:xfrm>
        </p:spPr>
        <p:txBody>
          <a:bodyPr anchor="b"/>
          <a:lstStyle>
            <a:lvl1pPr marL="0" indent="0">
              <a:buNone/>
              <a:defRPr sz="2400" b="1" i="0">
                <a:latin typeface="Arial" panose="020B0604020202020204" pitchFamily="34" charset="0"/>
                <a:ea typeface="Roboto" panose="02000000000000000000" pitchFamily="2"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1854994"/>
            <a:ext cx="5386917" cy="3811834"/>
          </a:xfrm>
        </p:spPr>
        <p:txBody>
          <a:bodyPr/>
          <a:lstStyle>
            <a:lvl1pPr>
              <a:defRPr sz="2400">
                <a:latin typeface="Arial" panose="020B0604020202020204" pitchFamily="34" charset="0"/>
                <a:ea typeface="Roboto" panose="02000000000000000000" pitchFamily="2" charset="0"/>
                <a:cs typeface="Arial" panose="020B0604020202020204" pitchFamily="34" charset="0"/>
              </a:defRPr>
            </a:lvl1pPr>
            <a:lvl2pPr>
              <a:defRPr sz="2000">
                <a:latin typeface="Arial" panose="020B0604020202020204" pitchFamily="34" charset="0"/>
                <a:ea typeface="Roboto" panose="02000000000000000000" pitchFamily="2" charset="0"/>
                <a:cs typeface="Arial" panose="020B0604020202020204" pitchFamily="34" charset="0"/>
              </a:defRPr>
            </a:lvl2pPr>
            <a:lvl3pPr>
              <a:defRPr sz="1800">
                <a:latin typeface="Arial" panose="020B0604020202020204" pitchFamily="34" charset="0"/>
                <a:ea typeface="Roboto" panose="02000000000000000000" pitchFamily="2" charset="0"/>
                <a:cs typeface="Arial" panose="020B0604020202020204" pitchFamily="34" charset="0"/>
              </a:defRPr>
            </a:lvl3pPr>
            <a:lvl4pPr>
              <a:defRPr sz="1600">
                <a:latin typeface="Arial" panose="020B0604020202020204" pitchFamily="34" charset="0"/>
                <a:ea typeface="Roboto" panose="02000000000000000000" pitchFamily="2" charset="0"/>
                <a:cs typeface="Arial" panose="020B0604020202020204" pitchFamily="34" charset="0"/>
              </a:defRPr>
            </a:lvl4pPr>
            <a:lvl5pPr>
              <a:defRPr sz="1600">
                <a:latin typeface="Arial" panose="020B0604020202020204" pitchFamily="34" charset="0"/>
                <a:ea typeface="Roboto" panose="02000000000000000000" pitchFamily="2"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215232"/>
            <a:ext cx="5389033" cy="639762"/>
          </a:xfrm>
        </p:spPr>
        <p:txBody>
          <a:bodyPr anchor="b"/>
          <a:lstStyle>
            <a:lvl1pPr marL="0" indent="0">
              <a:buNone/>
              <a:defRPr sz="2400" b="1" i="0">
                <a:latin typeface="Arial" panose="020B0604020202020204" pitchFamily="34" charset="0"/>
                <a:ea typeface="Roboto" panose="02000000000000000000" pitchFamily="2"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1854994"/>
            <a:ext cx="5389033" cy="3811834"/>
          </a:xfrm>
        </p:spPr>
        <p:txBody>
          <a:bodyPr/>
          <a:lstStyle>
            <a:lvl1pPr>
              <a:defRPr sz="2400">
                <a:latin typeface="Arial" panose="020B0604020202020204" pitchFamily="34" charset="0"/>
                <a:ea typeface="Roboto" panose="02000000000000000000" pitchFamily="2" charset="0"/>
                <a:cs typeface="Arial" panose="020B0604020202020204" pitchFamily="34" charset="0"/>
              </a:defRPr>
            </a:lvl1pPr>
            <a:lvl2pPr>
              <a:defRPr sz="2000">
                <a:latin typeface="Arial" panose="020B0604020202020204" pitchFamily="34" charset="0"/>
                <a:ea typeface="Roboto" panose="02000000000000000000" pitchFamily="2" charset="0"/>
                <a:cs typeface="Arial" panose="020B0604020202020204" pitchFamily="34" charset="0"/>
              </a:defRPr>
            </a:lvl2pPr>
            <a:lvl3pPr>
              <a:defRPr sz="1800">
                <a:latin typeface="Arial" panose="020B0604020202020204" pitchFamily="34" charset="0"/>
                <a:ea typeface="Roboto" panose="02000000000000000000" pitchFamily="2" charset="0"/>
                <a:cs typeface="Arial" panose="020B0604020202020204" pitchFamily="34" charset="0"/>
              </a:defRPr>
            </a:lvl3pPr>
            <a:lvl4pPr>
              <a:defRPr sz="1600">
                <a:latin typeface="Arial" panose="020B0604020202020204" pitchFamily="34" charset="0"/>
                <a:ea typeface="Roboto" panose="02000000000000000000" pitchFamily="2" charset="0"/>
                <a:cs typeface="Arial" panose="020B0604020202020204" pitchFamily="34" charset="0"/>
              </a:defRPr>
            </a:lvl4pPr>
            <a:lvl5pPr>
              <a:defRPr sz="1600">
                <a:latin typeface="Arial" panose="020B0604020202020204" pitchFamily="34" charset="0"/>
                <a:ea typeface="Roboto" panose="02000000000000000000" pitchFamily="2" charset="0"/>
                <a:cs typeface="Arial" panose="020B0604020202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7DF9564F-DD36-FC4A-B607-38841CBD4D27}" type="datetimeFigureOut">
              <a:rPr lang="en-US" smtClean="0"/>
              <a:t>6/22/21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8961AB-7138-4C41-A438-15E3BCDB0A75}" type="slidenum">
              <a:rPr lang="en-US" smtClean="0"/>
              <a:t>‹#›</a:t>
            </a:fld>
            <a:endParaRPr lang="en-US"/>
          </a:p>
        </p:txBody>
      </p:sp>
    </p:spTree>
    <p:extLst>
      <p:ext uri="{BB962C8B-B14F-4D97-AF65-F5344CB8AC3E}">
        <p14:creationId xmlns:p14="http://schemas.microsoft.com/office/powerpoint/2010/main" val="1732796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841617"/>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7DF9564F-DD36-FC4A-B607-38841CBD4D27}" type="datetimeFigureOut">
              <a:rPr lang="en-US" smtClean="0"/>
              <a:t>6/22/21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8961AB-7138-4C41-A438-15E3BCDB0A75}" type="slidenum">
              <a:rPr lang="en-US" smtClean="0"/>
              <a:t>‹#›</a:t>
            </a:fld>
            <a:endParaRPr lang="en-US"/>
          </a:p>
        </p:txBody>
      </p:sp>
    </p:spTree>
    <p:extLst>
      <p:ext uri="{BB962C8B-B14F-4D97-AF65-F5344CB8AC3E}">
        <p14:creationId xmlns:p14="http://schemas.microsoft.com/office/powerpoint/2010/main" val="2141347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F9564F-DD36-FC4A-B607-38841CBD4D27}" type="datetimeFigureOut">
              <a:rPr lang="en-US" smtClean="0"/>
              <a:t>6/22/21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8961AB-7138-4C41-A438-15E3BCDB0A75}" type="slidenum">
              <a:rPr lang="en-US" smtClean="0"/>
              <a:t>‹#›</a:t>
            </a:fld>
            <a:endParaRPr lang="en-US"/>
          </a:p>
        </p:txBody>
      </p:sp>
    </p:spTree>
    <p:extLst>
      <p:ext uri="{BB962C8B-B14F-4D97-AF65-F5344CB8AC3E}">
        <p14:creationId xmlns:p14="http://schemas.microsoft.com/office/powerpoint/2010/main" val="2769467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0">
                <a:solidFill>
                  <a:srgbClr val="841617"/>
                </a:solidFill>
              </a:defRPr>
            </a:lvl1pPr>
          </a:lstStyle>
          <a:p>
            <a:r>
              <a:rPr lang="en-US" dirty="0"/>
              <a:t>Click to edit Master title style</a:t>
            </a:r>
          </a:p>
        </p:txBody>
      </p:sp>
      <p:sp>
        <p:nvSpPr>
          <p:cNvPr id="3" name="Content Placeholder 2"/>
          <p:cNvSpPr>
            <a:spLocks noGrp="1"/>
          </p:cNvSpPr>
          <p:nvPr>
            <p:ph idx="1"/>
          </p:nvPr>
        </p:nvSpPr>
        <p:spPr>
          <a:xfrm>
            <a:off x="4766733" y="273051"/>
            <a:ext cx="6815667" cy="5428813"/>
          </a:xfrm>
        </p:spPr>
        <p:txBody>
          <a:bodyPr/>
          <a:lstStyle>
            <a:lvl1pPr>
              <a:defRPr sz="2800"/>
            </a:lvl1pPr>
            <a:lvl2pPr>
              <a:defRPr sz="26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09601" y="1435101"/>
            <a:ext cx="4011084" cy="4266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7DF9564F-DD36-FC4A-B607-38841CBD4D27}" type="datetimeFigureOut">
              <a:rPr lang="en-US" smtClean="0"/>
              <a:t>6/22/21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961AB-7138-4C41-A438-15E3BCDB0A75}" type="slidenum">
              <a:rPr lang="en-US" smtClean="0"/>
              <a:t>‹#›</a:t>
            </a:fld>
            <a:endParaRPr lang="en-US"/>
          </a:p>
        </p:txBody>
      </p:sp>
    </p:spTree>
    <p:extLst>
      <p:ext uri="{BB962C8B-B14F-4D97-AF65-F5344CB8AC3E}">
        <p14:creationId xmlns:p14="http://schemas.microsoft.com/office/powerpoint/2010/main" val="2600662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704255"/>
            <a:ext cx="7315200" cy="566738"/>
          </a:xfrm>
        </p:spPr>
        <p:txBody>
          <a:bodyPr anchor="b"/>
          <a:lstStyle>
            <a:lvl1pPr algn="l">
              <a:defRPr sz="2000" b="0">
                <a:solidFill>
                  <a:srgbClr val="841617"/>
                </a:solidFill>
              </a:defRPr>
            </a:lvl1pPr>
          </a:lstStyle>
          <a:p>
            <a:r>
              <a:rPr lang="en-US" dirty="0"/>
              <a:t>Click to edit Master title style</a:t>
            </a:r>
          </a:p>
        </p:txBody>
      </p:sp>
      <p:sp>
        <p:nvSpPr>
          <p:cNvPr id="3" name="Picture Placeholder 2"/>
          <p:cNvSpPr>
            <a:spLocks noGrp="1"/>
          </p:cNvSpPr>
          <p:nvPr>
            <p:ph type="pic" idx="1"/>
          </p:nvPr>
        </p:nvSpPr>
        <p:spPr>
          <a:xfrm>
            <a:off x="2389717" y="411327"/>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4722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F9564F-DD36-FC4A-B607-38841CBD4D27}" type="datetimeFigureOut">
              <a:rPr lang="en-US" smtClean="0"/>
              <a:t>6/22/21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961AB-7138-4C41-A438-15E3BCDB0A75}" type="slidenum">
              <a:rPr lang="en-US" smtClean="0"/>
              <a:t>‹#›</a:t>
            </a:fld>
            <a:endParaRPr lang="en-US"/>
          </a:p>
        </p:txBody>
      </p:sp>
    </p:spTree>
    <p:extLst>
      <p:ext uri="{BB962C8B-B14F-4D97-AF65-F5344CB8AC3E}">
        <p14:creationId xmlns:p14="http://schemas.microsoft.com/office/powerpoint/2010/main" val="2610261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A close up of a logo&#10;&#10;Description automatically generated">
            <a:extLst>
              <a:ext uri="{FF2B5EF4-FFF2-40B4-BE49-F238E27FC236}">
                <a16:creationId xmlns:a16="http://schemas.microsoft.com/office/drawing/2014/main" id="{18F2F6DE-66B0-3F41-8208-BE06E7FBCEB1}"/>
              </a:ext>
            </a:extLst>
          </p:cNvPr>
          <p:cNvPicPr>
            <a:picLocks noChangeAspect="1"/>
          </p:cNvPicPr>
          <p:nvPr userDrawn="1"/>
        </p:nvPicPr>
        <p:blipFill>
          <a:blip r:embed="rId11"/>
          <a:stretch>
            <a:fillRect/>
          </a:stretch>
        </p:blipFill>
        <p:spPr>
          <a:xfrm>
            <a:off x="0" y="0"/>
            <a:ext cx="12192000" cy="6858000"/>
          </a:xfrm>
          <a:prstGeom prst="rect">
            <a:avLst/>
          </a:prstGeom>
        </p:spPr>
      </p:pic>
      <p:sp>
        <p:nvSpPr>
          <p:cNvPr id="2" name="Title Placeholder 1"/>
          <p:cNvSpPr>
            <a:spLocks noGrp="1"/>
          </p:cNvSpPr>
          <p:nvPr>
            <p:ph type="title"/>
          </p:nvPr>
        </p:nvSpPr>
        <p:spPr>
          <a:xfrm>
            <a:off x="609600" y="274639"/>
            <a:ext cx="10972800" cy="68005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234967"/>
            <a:ext cx="10972800" cy="433551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9856368" y="6356351"/>
            <a:ext cx="1726032" cy="365125"/>
          </a:xfrm>
          <a:prstGeom prst="rect">
            <a:avLst/>
          </a:prstGeom>
        </p:spPr>
        <p:txBody>
          <a:bodyPr vert="horz" lIns="91440" tIns="45720" rIns="91440" bIns="45720" rtlCol="0" anchor="ctr"/>
          <a:lstStyle>
            <a:lvl1pPr algn="r">
              <a:defRPr sz="1000">
                <a:solidFill>
                  <a:schemeClr val="tx1">
                    <a:tint val="75000"/>
                  </a:schemeClr>
                </a:solidFill>
                <a:latin typeface="Arial" panose="020B0604020202020204" pitchFamily="34" charset="0"/>
                <a:ea typeface="Roboto" panose="02000000000000000000" pitchFamily="2" charset="0"/>
                <a:cs typeface="Arial" panose="020B0604020202020204" pitchFamily="34" charset="0"/>
              </a:defRPr>
            </a:lvl1pPr>
          </a:lstStyle>
          <a:p>
            <a:fld id="{7DF9564F-DD36-FC4A-B607-38841CBD4D27}" type="datetimeFigureOut">
              <a:rPr lang="en-US" smtClean="0"/>
              <a:pPr/>
              <a:t>6/22/21</a:t>
            </a:fld>
            <a:endParaRPr lang="en-US" dirty="0"/>
          </a:p>
        </p:txBody>
      </p:sp>
      <p:sp>
        <p:nvSpPr>
          <p:cNvPr id="5" name="Footer Placeholder 4"/>
          <p:cNvSpPr>
            <a:spLocks noGrp="1"/>
          </p:cNvSpPr>
          <p:nvPr>
            <p:ph type="ftr" sz="quarter" idx="3"/>
          </p:nvPr>
        </p:nvSpPr>
        <p:spPr>
          <a:xfrm>
            <a:off x="7018576" y="6356351"/>
            <a:ext cx="2654445" cy="365125"/>
          </a:xfrm>
          <a:prstGeom prst="rect">
            <a:avLst/>
          </a:prstGeom>
        </p:spPr>
        <p:txBody>
          <a:bodyPr vert="horz" lIns="91440" tIns="45720" rIns="91440" bIns="45720" rtlCol="0" anchor="ctr"/>
          <a:lstStyle>
            <a:lvl1pPr algn="ctr">
              <a:defRPr sz="1000">
                <a:solidFill>
                  <a:schemeClr val="tx1">
                    <a:tint val="75000"/>
                  </a:schemeClr>
                </a:solidFill>
                <a:latin typeface="Arial" panose="020B0604020202020204" pitchFamily="34" charset="0"/>
                <a:ea typeface="Roboto" panose="02000000000000000000" pitchFamily="2" charset="0"/>
                <a:cs typeface="Arial" panose="020B0604020202020204" pitchFamily="34" charset="0"/>
              </a:defRPr>
            </a:lvl1pPr>
          </a:lstStyle>
          <a:p>
            <a:endParaRPr lang="en-US" dirty="0"/>
          </a:p>
        </p:txBody>
      </p:sp>
      <p:sp>
        <p:nvSpPr>
          <p:cNvPr id="6" name="Slide Number Placeholder 5"/>
          <p:cNvSpPr>
            <a:spLocks noGrp="1"/>
          </p:cNvSpPr>
          <p:nvPr>
            <p:ph type="sldNum" sz="quarter" idx="4"/>
          </p:nvPr>
        </p:nvSpPr>
        <p:spPr>
          <a:xfrm>
            <a:off x="9856368" y="5839591"/>
            <a:ext cx="1726032" cy="365125"/>
          </a:xfrm>
          <a:prstGeom prst="rect">
            <a:avLst/>
          </a:prstGeom>
        </p:spPr>
        <p:txBody>
          <a:bodyPr vert="horz" lIns="91440" tIns="45720" rIns="91440" bIns="45720" rtlCol="0" anchor="ctr"/>
          <a:lstStyle>
            <a:lvl1pPr algn="r">
              <a:defRPr sz="1000">
                <a:solidFill>
                  <a:schemeClr val="tx1">
                    <a:tint val="75000"/>
                  </a:schemeClr>
                </a:solidFill>
                <a:latin typeface="Arial" panose="020B0604020202020204" pitchFamily="34" charset="0"/>
                <a:ea typeface="Roboto" panose="02000000000000000000" pitchFamily="2" charset="0"/>
                <a:cs typeface="Arial" panose="020B0604020202020204" pitchFamily="34" charset="0"/>
              </a:defRPr>
            </a:lvl1pPr>
          </a:lstStyle>
          <a:p>
            <a:fld id="{9A8961AB-7138-4C41-A438-15E3BCDB0A75}" type="slidenum">
              <a:rPr lang="en-US" smtClean="0"/>
              <a:pPr/>
              <a:t>‹#›</a:t>
            </a:fld>
            <a:endParaRPr lang="en-US" dirty="0"/>
          </a:p>
        </p:txBody>
      </p:sp>
    </p:spTree>
    <p:extLst>
      <p:ext uri="{BB962C8B-B14F-4D97-AF65-F5344CB8AC3E}">
        <p14:creationId xmlns:p14="http://schemas.microsoft.com/office/powerpoint/2010/main" val="25119267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457200" rtl="0" eaLnBrk="1" latinLnBrk="0" hangingPunct="1">
        <a:spcBef>
          <a:spcPct val="0"/>
        </a:spcBef>
        <a:buNone/>
        <a:defRPr sz="3600" b="0" i="0" kern="1200" spc="0">
          <a:solidFill>
            <a:srgbClr val="841617"/>
          </a:solidFill>
          <a:latin typeface="Arial" panose="020B0604020202020204" pitchFamily="34" charset="0"/>
          <a:ea typeface="Roboto" panose="02000000000000000000" pitchFamily="2" charset="0"/>
          <a:cs typeface="Arial" panose="020B0604020202020204" pitchFamily="34" charset="0"/>
        </a:defRPr>
      </a:lvl1pPr>
    </p:titleStyle>
    <p:bodyStyle>
      <a:lvl1pPr marL="342900" indent="-342900" algn="l" defTabSz="457200" rtl="0" eaLnBrk="1" latinLnBrk="0" hangingPunct="1">
        <a:spcBef>
          <a:spcPct val="20000"/>
        </a:spcBef>
        <a:buFont typeface="Arial"/>
        <a:buChar char="•"/>
        <a:defRPr sz="3200" b="0" i="0" kern="1200">
          <a:solidFill>
            <a:schemeClr val="tx1"/>
          </a:solidFill>
          <a:latin typeface="Arial" panose="020B0604020202020204" pitchFamily="34" charset="0"/>
          <a:ea typeface="Roboto" panose="02000000000000000000" pitchFamily="2" charset="0"/>
          <a:cs typeface="Arial" panose="020B0604020202020204" pitchFamily="34" charset="0"/>
        </a:defRPr>
      </a:lvl1pPr>
      <a:lvl2pPr marL="742950" indent="-285750" algn="l" defTabSz="457200" rtl="0" eaLnBrk="1" latinLnBrk="0" hangingPunct="1">
        <a:spcBef>
          <a:spcPct val="20000"/>
        </a:spcBef>
        <a:buFont typeface="Arial"/>
        <a:buChar char="–"/>
        <a:defRPr sz="2800" b="0" i="0" kern="1200">
          <a:solidFill>
            <a:schemeClr val="tx1"/>
          </a:solidFill>
          <a:latin typeface="Arial" panose="020B0604020202020204" pitchFamily="34" charset="0"/>
          <a:ea typeface="Roboto" panose="02000000000000000000" pitchFamily="2" charset="0"/>
          <a:cs typeface="Arial" panose="020B0604020202020204" pitchFamily="34" charset="0"/>
        </a:defRPr>
      </a:lvl2pPr>
      <a:lvl3pPr marL="1143000" indent="-228600" algn="l" defTabSz="457200" rtl="0" eaLnBrk="1" latinLnBrk="0" hangingPunct="1">
        <a:spcBef>
          <a:spcPct val="20000"/>
        </a:spcBef>
        <a:buFont typeface="Arial"/>
        <a:buChar char="•"/>
        <a:defRPr sz="2400" b="0" i="0" kern="1200">
          <a:solidFill>
            <a:schemeClr val="tx1"/>
          </a:solidFill>
          <a:latin typeface="Arial" panose="020B0604020202020204" pitchFamily="34" charset="0"/>
          <a:ea typeface="Roboto" panose="02000000000000000000" pitchFamily="2" charset="0"/>
          <a:cs typeface="Arial" panose="020B0604020202020204" pitchFamily="34" charset="0"/>
        </a:defRPr>
      </a:lvl3pPr>
      <a:lvl4pPr marL="1600200" indent="-228600" algn="l" defTabSz="457200" rtl="0" eaLnBrk="1" latinLnBrk="0" hangingPunct="1">
        <a:spcBef>
          <a:spcPct val="20000"/>
        </a:spcBef>
        <a:buFont typeface="Arial"/>
        <a:buChar char="–"/>
        <a:defRPr sz="2000" b="0" i="0" kern="1200">
          <a:solidFill>
            <a:schemeClr val="tx1"/>
          </a:solidFill>
          <a:latin typeface="Arial" panose="020B0604020202020204" pitchFamily="34" charset="0"/>
          <a:ea typeface="Roboto" panose="02000000000000000000" pitchFamily="2" charset="0"/>
          <a:cs typeface="Arial" panose="020B0604020202020204" pitchFamily="34" charset="0"/>
        </a:defRPr>
      </a:lvl4pPr>
      <a:lvl5pPr marL="2057400" indent="-228600" algn="l" defTabSz="457200" rtl="0" eaLnBrk="1" latinLnBrk="0" hangingPunct="1">
        <a:spcBef>
          <a:spcPct val="20000"/>
        </a:spcBef>
        <a:buFont typeface="Arial"/>
        <a:buChar char="»"/>
        <a:defRPr sz="2000" b="0" i="0" kern="1200">
          <a:solidFill>
            <a:schemeClr val="tx1"/>
          </a:solidFill>
          <a:latin typeface="Arial" panose="020B0604020202020204" pitchFamily="34" charset="0"/>
          <a:ea typeface="Roboto" panose="02000000000000000000" pitchFamily="2" charset="0"/>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597FB50D-A6D7-6743-AAF8-8B45D8DB965D}"/>
              </a:ext>
            </a:extLst>
          </p:cNvPr>
          <p:cNvSpPr txBox="1">
            <a:spLocks/>
          </p:cNvSpPr>
          <p:nvPr/>
        </p:nvSpPr>
        <p:spPr>
          <a:xfrm>
            <a:off x="1" y="2899188"/>
            <a:ext cx="8100508" cy="720762"/>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b="0" i="0" kern="1200" spc="0">
                <a:solidFill>
                  <a:srgbClr val="841617"/>
                </a:solidFill>
                <a:latin typeface="Arial" panose="020B0604020202020204" pitchFamily="34" charset="0"/>
                <a:ea typeface="Roboto" panose="02000000000000000000" pitchFamily="2" charset="0"/>
                <a:cs typeface="Arial" panose="020B0604020202020204" pitchFamily="34" charset="0"/>
              </a:defRPr>
            </a:lvl1pPr>
          </a:lstStyle>
          <a:p>
            <a:pPr algn="ctr"/>
            <a:r>
              <a:rPr lang="en-US" sz="3200" dirty="0">
                <a:solidFill>
                  <a:schemeClr val="tx1"/>
                </a:solidFill>
                <a:ea typeface="Montserrat Medium" charset="0"/>
              </a:rPr>
              <a:t>5033: Leadership in Organizations  </a:t>
            </a:r>
          </a:p>
        </p:txBody>
      </p:sp>
      <p:sp>
        <p:nvSpPr>
          <p:cNvPr id="15" name="Title 1">
            <a:extLst>
              <a:ext uri="{FF2B5EF4-FFF2-40B4-BE49-F238E27FC236}">
                <a16:creationId xmlns:a16="http://schemas.microsoft.com/office/drawing/2014/main" id="{37AF4C4E-BF1A-7449-8503-CD407CDFB10E}"/>
              </a:ext>
            </a:extLst>
          </p:cNvPr>
          <p:cNvSpPr txBox="1">
            <a:spLocks/>
          </p:cNvSpPr>
          <p:nvPr/>
        </p:nvSpPr>
        <p:spPr>
          <a:xfrm>
            <a:off x="0" y="2020647"/>
            <a:ext cx="8100509" cy="711798"/>
          </a:xfrm>
          <a:prstGeom prst="rect">
            <a:avLst/>
          </a:prstGeom>
        </p:spPr>
        <p:txBody>
          <a:bodyPr vert="horz" lIns="91440" tIns="45720" rIns="91440" bIns="45720" rtlCol="0" anchor="t">
            <a:normAutofit lnSpcReduction="10000"/>
          </a:bodyPr>
          <a:lstStyle>
            <a:lvl1pPr algn="l" defTabSz="457200" rtl="0" eaLnBrk="1" latinLnBrk="0" hangingPunct="1">
              <a:spcBef>
                <a:spcPct val="0"/>
              </a:spcBef>
              <a:buNone/>
              <a:defRPr sz="3600" b="0" i="0" kern="1200" spc="0">
                <a:solidFill>
                  <a:srgbClr val="841617"/>
                </a:solidFill>
                <a:latin typeface="Arial" panose="020B0604020202020204" pitchFamily="34" charset="0"/>
                <a:ea typeface="Arial" panose="020B0604020202020204" pitchFamily="34" charset="0"/>
                <a:cs typeface="Arial" panose="020B0604020202020204" pitchFamily="34" charset="0"/>
              </a:defRPr>
            </a:lvl1pPr>
          </a:lstStyle>
          <a:p>
            <a:pPr algn="ctr"/>
            <a:r>
              <a:rPr lang="en-US" sz="4400" dirty="0">
                <a:ea typeface="Montserrat Medium" charset="0"/>
              </a:rPr>
              <a:t>Intercultural Competence</a:t>
            </a:r>
            <a:endParaRPr lang="en-US" sz="3800" dirty="0">
              <a:ea typeface="Montserrat Medium" charset="0"/>
            </a:endParaRPr>
          </a:p>
        </p:txBody>
      </p:sp>
    </p:spTree>
    <p:extLst>
      <p:ext uri="{BB962C8B-B14F-4D97-AF65-F5344CB8AC3E}">
        <p14:creationId xmlns:p14="http://schemas.microsoft.com/office/powerpoint/2010/main" val="3422080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F3A0F-765A-F74A-8B1E-9BA3AA5AD901}"/>
              </a:ext>
            </a:extLst>
          </p:cNvPr>
          <p:cNvSpPr>
            <a:spLocks noGrp="1"/>
          </p:cNvSpPr>
          <p:nvPr>
            <p:ph type="title"/>
          </p:nvPr>
        </p:nvSpPr>
        <p:spPr/>
        <p:txBody>
          <a:bodyPr/>
          <a:lstStyle/>
          <a:p>
            <a:r>
              <a:rPr lang="en-US" dirty="0"/>
              <a:t>Module to Do </a:t>
            </a:r>
          </a:p>
        </p:txBody>
      </p:sp>
      <p:sp>
        <p:nvSpPr>
          <p:cNvPr id="3" name="Content Placeholder 2">
            <a:extLst>
              <a:ext uri="{FF2B5EF4-FFF2-40B4-BE49-F238E27FC236}">
                <a16:creationId xmlns:a16="http://schemas.microsoft.com/office/drawing/2014/main" id="{8A61D44B-FAA1-474F-A9D6-00701CF30676}"/>
              </a:ext>
            </a:extLst>
          </p:cNvPr>
          <p:cNvSpPr>
            <a:spLocks noGrp="1"/>
          </p:cNvSpPr>
          <p:nvPr>
            <p:ph idx="1"/>
          </p:nvPr>
        </p:nvSpPr>
        <p:spPr/>
        <p:txBody>
          <a:bodyPr/>
          <a:lstStyle/>
          <a:p>
            <a:pPr marL="0" indent="0">
              <a:buNone/>
            </a:pPr>
            <a:r>
              <a:rPr lang="en-US" dirty="0"/>
              <a:t>Here's everything you need to do and remember for this module:</a:t>
            </a:r>
          </a:p>
          <a:p>
            <a:r>
              <a:rPr lang="en-US" dirty="0"/>
              <a:t>Week 6 Readings and </a:t>
            </a:r>
          </a:p>
          <a:p>
            <a:r>
              <a:rPr lang="en-US" dirty="0"/>
              <a:t>Week 6 Case Memo #4</a:t>
            </a:r>
          </a:p>
          <a:p>
            <a:r>
              <a:rPr lang="en-US" dirty="0"/>
              <a:t>Week 6 Critical Reflection</a:t>
            </a:r>
          </a:p>
          <a:p>
            <a:r>
              <a:rPr lang="en-US" dirty="0"/>
              <a:t>Week 6 Discussion Board</a:t>
            </a:r>
          </a:p>
          <a:p>
            <a:pPr marL="0" indent="0">
              <a:buNone/>
            </a:pPr>
            <a:endParaRPr lang="en-US" dirty="0"/>
          </a:p>
        </p:txBody>
      </p:sp>
    </p:spTree>
    <p:extLst>
      <p:ext uri="{BB962C8B-B14F-4D97-AF65-F5344CB8AC3E}">
        <p14:creationId xmlns:p14="http://schemas.microsoft.com/office/powerpoint/2010/main" val="163647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11919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D0FE7-A71B-854C-8041-B849C2BDF15D}"/>
              </a:ext>
            </a:extLst>
          </p:cNvPr>
          <p:cNvSpPr>
            <a:spLocks noGrp="1"/>
          </p:cNvSpPr>
          <p:nvPr>
            <p:ph type="title"/>
          </p:nvPr>
        </p:nvSpPr>
        <p:spPr/>
        <p:txBody>
          <a:bodyPr/>
          <a:lstStyle/>
          <a:p>
            <a:r>
              <a:rPr lang="en-US" dirty="0"/>
              <a:t>Recap </a:t>
            </a:r>
          </a:p>
        </p:txBody>
      </p:sp>
      <p:sp>
        <p:nvSpPr>
          <p:cNvPr id="3" name="Content Placeholder 2">
            <a:extLst>
              <a:ext uri="{FF2B5EF4-FFF2-40B4-BE49-F238E27FC236}">
                <a16:creationId xmlns:a16="http://schemas.microsoft.com/office/drawing/2014/main" id="{55025594-6471-564C-9370-6D4B1B91B0B1}"/>
              </a:ext>
            </a:extLst>
          </p:cNvPr>
          <p:cNvSpPr>
            <a:spLocks noGrp="1"/>
          </p:cNvSpPr>
          <p:nvPr>
            <p:ph idx="1"/>
          </p:nvPr>
        </p:nvSpPr>
        <p:spPr/>
        <p:txBody>
          <a:bodyPr/>
          <a:lstStyle/>
          <a:p>
            <a:r>
              <a:rPr lang="en-US" dirty="0"/>
              <a:t>Case Memo: Individualized Celebration For Your Team Members Matter</a:t>
            </a:r>
          </a:p>
          <a:p>
            <a:pPr lvl="1"/>
            <a:r>
              <a:rPr lang="en-US" dirty="0"/>
              <a:t>How did you utilize interpersonal awareness in this case study? </a:t>
            </a:r>
          </a:p>
          <a:p>
            <a:endParaRPr lang="en-US" dirty="0"/>
          </a:p>
        </p:txBody>
      </p:sp>
    </p:spTree>
    <p:extLst>
      <p:ext uri="{BB962C8B-B14F-4D97-AF65-F5344CB8AC3E}">
        <p14:creationId xmlns:p14="http://schemas.microsoft.com/office/powerpoint/2010/main" val="3194731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D5E77-C96F-C34D-9606-96E635B78035}"/>
              </a:ext>
            </a:extLst>
          </p:cNvPr>
          <p:cNvSpPr>
            <a:spLocks noGrp="1"/>
          </p:cNvSpPr>
          <p:nvPr>
            <p:ph type="title"/>
          </p:nvPr>
        </p:nvSpPr>
        <p:spPr/>
        <p:txBody>
          <a:bodyPr/>
          <a:lstStyle/>
          <a:p>
            <a:r>
              <a:rPr lang="en-US" dirty="0"/>
              <a:t>Theory of Intercultural Learning </a:t>
            </a:r>
          </a:p>
        </p:txBody>
      </p:sp>
      <p:sp>
        <p:nvSpPr>
          <p:cNvPr id="3" name="Content Placeholder 2">
            <a:extLst>
              <a:ext uri="{FF2B5EF4-FFF2-40B4-BE49-F238E27FC236}">
                <a16:creationId xmlns:a16="http://schemas.microsoft.com/office/drawing/2014/main" id="{CE9A89C6-8016-7A42-8517-33164B97F042}"/>
              </a:ext>
            </a:extLst>
          </p:cNvPr>
          <p:cNvSpPr>
            <a:spLocks noGrp="1"/>
          </p:cNvSpPr>
          <p:nvPr>
            <p:ph idx="1"/>
          </p:nvPr>
        </p:nvSpPr>
        <p:spPr/>
        <p:txBody>
          <a:bodyPr/>
          <a:lstStyle/>
          <a:p>
            <a:r>
              <a:rPr lang="en-US" i="1" dirty="0"/>
              <a:t>Intercultural learning can aim to: </a:t>
            </a:r>
          </a:p>
          <a:p>
            <a:pPr lvl="1"/>
            <a:r>
              <a:rPr lang="en-US" i="1" dirty="0"/>
              <a:t>Deepen understanding of and respect for other cultures</a:t>
            </a:r>
          </a:p>
          <a:p>
            <a:pPr lvl="1"/>
            <a:r>
              <a:rPr lang="en-US" i="1" dirty="0"/>
              <a:t>Enable people to learn more about their own culture </a:t>
            </a:r>
          </a:p>
          <a:p>
            <a:pPr lvl="2"/>
            <a:r>
              <a:rPr lang="en-US" i="1" dirty="0"/>
              <a:t>Deepen roots and reaffirms identity </a:t>
            </a:r>
          </a:p>
          <a:p>
            <a:pPr lvl="1"/>
            <a:r>
              <a:rPr lang="en-US" i="1" dirty="0"/>
              <a:t>Raise awareness of the need for global cooperation to tackle today’s global problems </a:t>
            </a:r>
            <a:endParaRPr lang="en-US" dirty="0"/>
          </a:p>
        </p:txBody>
      </p:sp>
    </p:spTree>
    <p:extLst>
      <p:ext uri="{BB962C8B-B14F-4D97-AF65-F5344CB8AC3E}">
        <p14:creationId xmlns:p14="http://schemas.microsoft.com/office/powerpoint/2010/main" val="2170524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4398D-A9FD-B945-A6F4-86B73983CDE5}"/>
              </a:ext>
            </a:extLst>
          </p:cNvPr>
          <p:cNvSpPr>
            <a:spLocks noGrp="1"/>
          </p:cNvSpPr>
          <p:nvPr>
            <p:ph type="title"/>
          </p:nvPr>
        </p:nvSpPr>
        <p:spPr/>
        <p:txBody>
          <a:bodyPr/>
          <a:lstStyle/>
          <a:p>
            <a:r>
              <a:rPr lang="en-US" dirty="0"/>
              <a:t>Intercultural Competences (Deardorff, 2006) </a:t>
            </a:r>
          </a:p>
        </p:txBody>
      </p:sp>
      <p:sp>
        <p:nvSpPr>
          <p:cNvPr id="3" name="Content Placeholder 2">
            <a:extLst>
              <a:ext uri="{FF2B5EF4-FFF2-40B4-BE49-F238E27FC236}">
                <a16:creationId xmlns:a16="http://schemas.microsoft.com/office/drawing/2014/main" id="{2866847F-F412-5744-95A5-3925C37DD44D}"/>
              </a:ext>
            </a:extLst>
          </p:cNvPr>
          <p:cNvSpPr>
            <a:spLocks noGrp="1"/>
          </p:cNvSpPr>
          <p:nvPr>
            <p:ph idx="1"/>
          </p:nvPr>
        </p:nvSpPr>
        <p:spPr/>
        <p:txBody>
          <a:bodyPr>
            <a:normAutofit lnSpcReduction="10000"/>
          </a:bodyPr>
          <a:lstStyle/>
          <a:p>
            <a:r>
              <a:rPr lang="en-US" dirty="0"/>
              <a:t>Understanding of different cultural groups</a:t>
            </a:r>
          </a:p>
          <a:p>
            <a:pPr lvl="1"/>
            <a:r>
              <a:rPr lang="en-US" dirty="0"/>
              <a:t>Knowledge </a:t>
            </a:r>
          </a:p>
          <a:p>
            <a:pPr lvl="2"/>
            <a:r>
              <a:rPr lang="en-US" dirty="0"/>
              <a:t>Declarative, procedural </a:t>
            </a:r>
          </a:p>
          <a:p>
            <a:r>
              <a:rPr lang="en-US" dirty="0"/>
              <a:t>Respect for different cultural groups</a:t>
            </a:r>
          </a:p>
          <a:p>
            <a:pPr lvl="1"/>
            <a:r>
              <a:rPr lang="en-US" dirty="0"/>
              <a:t>Attitudes</a:t>
            </a:r>
          </a:p>
          <a:p>
            <a:pPr lvl="2"/>
            <a:r>
              <a:rPr lang="en-US" dirty="0"/>
              <a:t>Based on feelings, beliefs </a:t>
            </a:r>
          </a:p>
          <a:p>
            <a:r>
              <a:rPr lang="en-US" dirty="0"/>
              <a:t>Dialogue between different cultural groups </a:t>
            </a:r>
          </a:p>
          <a:p>
            <a:pPr lvl="1"/>
            <a:r>
              <a:rPr lang="en-US" dirty="0"/>
              <a:t>Skills </a:t>
            </a:r>
          </a:p>
          <a:p>
            <a:pPr lvl="2"/>
            <a:r>
              <a:rPr lang="en-US" dirty="0"/>
              <a:t>Application of knowledge </a:t>
            </a:r>
          </a:p>
        </p:txBody>
      </p:sp>
    </p:spTree>
    <p:extLst>
      <p:ext uri="{BB962C8B-B14F-4D97-AF65-F5344CB8AC3E}">
        <p14:creationId xmlns:p14="http://schemas.microsoft.com/office/powerpoint/2010/main" val="2571061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4B03480D-BDF7-AD45-B919-11842C026B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27368" y="1102541"/>
            <a:ext cx="4937263" cy="46529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2847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93B1B-F503-8341-A7F8-53D9610E1600}"/>
              </a:ext>
            </a:extLst>
          </p:cNvPr>
          <p:cNvSpPr>
            <a:spLocks noGrp="1"/>
          </p:cNvSpPr>
          <p:nvPr>
            <p:ph type="title"/>
          </p:nvPr>
        </p:nvSpPr>
        <p:spPr/>
        <p:txBody>
          <a:bodyPr/>
          <a:lstStyle/>
          <a:p>
            <a:r>
              <a:rPr lang="en-US" dirty="0"/>
              <a:t>Inclusive Leaders are Good </a:t>
            </a:r>
          </a:p>
        </p:txBody>
      </p:sp>
      <p:sp>
        <p:nvSpPr>
          <p:cNvPr id="3" name="Content Placeholder 2">
            <a:extLst>
              <a:ext uri="{FF2B5EF4-FFF2-40B4-BE49-F238E27FC236}">
                <a16:creationId xmlns:a16="http://schemas.microsoft.com/office/drawing/2014/main" id="{1B928A19-03AE-004A-A609-D4E992F41FEB}"/>
              </a:ext>
            </a:extLst>
          </p:cNvPr>
          <p:cNvSpPr>
            <a:spLocks noGrp="1"/>
          </p:cNvSpPr>
          <p:nvPr>
            <p:ph idx="1"/>
          </p:nvPr>
        </p:nvSpPr>
        <p:spPr/>
        <p:txBody>
          <a:bodyPr>
            <a:normAutofit/>
          </a:bodyPr>
          <a:lstStyle/>
          <a:p>
            <a:r>
              <a:rPr lang="en-US" dirty="0"/>
              <a:t>Six traits of behaviors that distinguish inclusive leaders from others: </a:t>
            </a:r>
          </a:p>
          <a:p>
            <a:pPr lvl="1"/>
            <a:r>
              <a:rPr lang="en-US" dirty="0"/>
              <a:t>Visible commitment </a:t>
            </a:r>
          </a:p>
          <a:p>
            <a:pPr lvl="1"/>
            <a:r>
              <a:rPr lang="en-US" dirty="0"/>
              <a:t>Humility </a:t>
            </a:r>
          </a:p>
          <a:p>
            <a:pPr lvl="1"/>
            <a:r>
              <a:rPr lang="en-US" dirty="0"/>
              <a:t>Awareness of bias </a:t>
            </a:r>
          </a:p>
          <a:p>
            <a:pPr lvl="1"/>
            <a:r>
              <a:rPr lang="en-US" dirty="0"/>
              <a:t>Curiosity about others </a:t>
            </a:r>
          </a:p>
          <a:p>
            <a:pPr lvl="1"/>
            <a:r>
              <a:rPr lang="en-US" dirty="0"/>
              <a:t>Cultural Intelligence </a:t>
            </a:r>
          </a:p>
          <a:p>
            <a:pPr lvl="1"/>
            <a:r>
              <a:rPr lang="en-US" dirty="0"/>
              <a:t>Effective Collaboration </a:t>
            </a:r>
          </a:p>
        </p:txBody>
      </p:sp>
    </p:spTree>
    <p:extLst>
      <p:ext uri="{BB962C8B-B14F-4D97-AF65-F5344CB8AC3E}">
        <p14:creationId xmlns:p14="http://schemas.microsoft.com/office/powerpoint/2010/main" val="2716677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A924A-C817-FB49-873A-E23897074D6C}"/>
              </a:ext>
            </a:extLst>
          </p:cNvPr>
          <p:cNvSpPr>
            <a:spLocks noGrp="1"/>
          </p:cNvSpPr>
          <p:nvPr>
            <p:ph type="title"/>
          </p:nvPr>
        </p:nvSpPr>
        <p:spPr/>
        <p:txBody>
          <a:bodyPr/>
          <a:lstStyle/>
          <a:p>
            <a:r>
              <a:rPr lang="en-US" dirty="0"/>
              <a:t>Energy &amp; Effort </a:t>
            </a:r>
          </a:p>
        </p:txBody>
      </p:sp>
      <p:sp>
        <p:nvSpPr>
          <p:cNvPr id="3" name="Content Placeholder 2">
            <a:extLst>
              <a:ext uri="{FF2B5EF4-FFF2-40B4-BE49-F238E27FC236}">
                <a16:creationId xmlns:a16="http://schemas.microsoft.com/office/drawing/2014/main" id="{52715704-CF64-1344-B5E6-59BF820E2F7D}"/>
              </a:ext>
            </a:extLst>
          </p:cNvPr>
          <p:cNvSpPr>
            <a:spLocks noGrp="1"/>
          </p:cNvSpPr>
          <p:nvPr>
            <p:ph idx="1"/>
          </p:nvPr>
        </p:nvSpPr>
        <p:spPr/>
        <p:txBody>
          <a:bodyPr/>
          <a:lstStyle/>
          <a:p>
            <a:r>
              <a:rPr lang="en-US" dirty="0"/>
              <a:t>Know your inclusive-leadership shadow</a:t>
            </a:r>
          </a:p>
          <a:p>
            <a:r>
              <a:rPr lang="en-US" dirty="0"/>
              <a:t>Be visible and vocal</a:t>
            </a:r>
          </a:p>
          <a:p>
            <a:r>
              <a:rPr lang="en-US" dirty="0"/>
              <a:t>Deliberately seek out difference</a:t>
            </a:r>
          </a:p>
          <a:p>
            <a:r>
              <a:rPr lang="en-US" dirty="0"/>
              <a:t>Deliberately seek out difference</a:t>
            </a:r>
          </a:p>
        </p:txBody>
      </p:sp>
    </p:spTree>
    <p:extLst>
      <p:ext uri="{BB962C8B-B14F-4D97-AF65-F5344CB8AC3E}">
        <p14:creationId xmlns:p14="http://schemas.microsoft.com/office/powerpoint/2010/main" val="3048160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61E91-7A3D-2A47-9F25-583AEAA13C8C}"/>
              </a:ext>
            </a:extLst>
          </p:cNvPr>
          <p:cNvSpPr>
            <a:spLocks noGrp="1"/>
          </p:cNvSpPr>
          <p:nvPr>
            <p:ph type="title"/>
          </p:nvPr>
        </p:nvSpPr>
        <p:spPr/>
        <p:txBody>
          <a:bodyPr/>
          <a:lstStyle/>
          <a:p>
            <a:r>
              <a:rPr lang="en-US" dirty="0"/>
              <a:t>Inclusive Leader Competencies </a:t>
            </a:r>
          </a:p>
        </p:txBody>
      </p:sp>
      <p:sp>
        <p:nvSpPr>
          <p:cNvPr id="3" name="Content Placeholder 2">
            <a:extLst>
              <a:ext uri="{FF2B5EF4-FFF2-40B4-BE49-F238E27FC236}">
                <a16:creationId xmlns:a16="http://schemas.microsoft.com/office/drawing/2014/main" id="{26A6E1CB-D69F-BD49-903C-AF5E09D71EF9}"/>
              </a:ext>
            </a:extLst>
          </p:cNvPr>
          <p:cNvSpPr>
            <a:spLocks noGrp="1"/>
          </p:cNvSpPr>
          <p:nvPr>
            <p:ph idx="1"/>
          </p:nvPr>
        </p:nvSpPr>
        <p:spPr/>
        <p:txBody>
          <a:bodyPr>
            <a:normAutofit fontScale="70000" lnSpcReduction="20000"/>
          </a:bodyPr>
          <a:lstStyle/>
          <a:p>
            <a:r>
              <a:rPr lang="en-US" b="1" dirty="0"/>
              <a:t>Belief </a:t>
            </a:r>
          </a:p>
          <a:p>
            <a:pPr lvl="1"/>
            <a:r>
              <a:rPr lang="en-US" dirty="0"/>
              <a:t>Do you wholeheartedly believe everyone is </a:t>
            </a:r>
            <a:r>
              <a:rPr lang="en-US" u="sng" dirty="0"/>
              <a:t>created</a:t>
            </a:r>
            <a:r>
              <a:rPr lang="en-US" dirty="0"/>
              <a:t> equal? </a:t>
            </a:r>
          </a:p>
          <a:p>
            <a:r>
              <a:rPr lang="en-US" b="1" dirty="0"/>
              <a:t>Awareness</a:t>
            </a:r>
          </a:p>
          <a:p>
            <a:pPr lvl="1"/>
            <a:r>
              <a:rPr lang="en-US" dirty="0"/>
              <a:t>Are you aware of the conscious and unconscious biases you had (or have) towards others?</a:t>
            </a:r>
          </a:p>
          <a:p>
            <a:r>
              <a:rPr lang="en-US" b="1" dirty="0"/>
              <a:t>Boldness</a:t>
            </a:r>
          </a:p>
          <a:p>
            <a:pPr lvl="1"/>
            <a:r>
              <a:rPr lang="en-US" dirty="0"/>
              <a:t>Are you honest with others about your shortcomings or misperceptions? </a:t>
            </a:r>
          </a:p>
          <a:p>
            <a:r>
              <a:rPr lang="en-US" b="1" dirty="0"/>
              <a:t>Curiosity</a:t>
            </a:r>
          </a:p>
          <a:p>
            <a:pPr lvl="1"/>
            <a:r>
              <a:rPr lang="en-US" dirty="0"/>
              <a:t>Are you open to unlearning and relearning from others? </a:t>
            </a:r>
          </a:p>
          <a:p>
            <a:r>
              <a:rPr lang="en-US" b="1" dirty="0"/>
              <a:t>Action</a:t>
            </a:r>
          </a:p>
          <a:p>
            <a:pPr lvl="1"/>
            <a:r>
              <a:rPr lang="en-US" dirty="0"/>
              <a:t>Are your behaviors and actions towards others aligned with your beliefs in equality?</a:t>
            </a:r>
          </a:p>
          <a:p>
            <a:r>
              <a:rPr lang="en-US" b="1" dirty="0"/>
              <a:t>Commitment</a:t>
            </a:r>
          </a:p>
          <a:p>
            <a:pPr lvl="1"/>
            <a:r>
              <a:rPr lang="en-US" dirty="0"/>
              <a:t>Do you consistently hold yourself and others accountable to a culture of inclusion? </a:t>
            </a:r>
          </a:p>
          <a:p>
            <a:endParaRPr lang="en-US" dirty="0"/>
          </a:p>
        </p:txBody>
      </p:sp>
    </p:spTree>
    <p:extLst>
      <p:ext uri="{BB962C8B-B14F-4D97-AF65-F5344CB8AC3E}">
        <p14:creationId xmlns:p14="http://schemas.microsoft.com/office/powerpoint/2010/main" val="269487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D735B-0271-5A4C-9502-4ED1E3CA0C5F}"/>
              </a:ext>
            </a:extLst>
          </p:cNvPr>
          <p:cNvSpPr>
            <a:spLocks noGrp="1"/>
          </p:cNvSpPr>
          <p:nvPr>
            <p:ph type="title"/>
          </p:nvPr>
        </p:nvSpPr>
        <p:spPr/>
        <p:txBody>
          <a:bodyPr/>
          <a:lstStyle/>
          <a:p>
            <a:r>
              <a:rPr lang="en-US" dirty="0"/>
              <a:t>Four Dimensions </a:t>
            </a:r>
          </a:p>
        </p:txBody>
      </p:sp>
      <p:sp>
        <p:nvSpPr>
          <p:cNvPr id="3" name="Content Placeholder 2">
            <a:extLst>
              <a:ext uri="{FF2B5EF4-FFF2-40B4-BE49-F238E27FC236}">
                <a16:creationId xmlns:a16="http://schemas.microsoft.com/office/drawing/2014/main" id="{5B1EA08A-882B-B04F-91EF-74CC9CB713C3}"/>
              </a:ext>
            </a:extLst>
          </p:cNvPr>
          <p:cNvSpPr>
            <a:spLocks noGrp="1"/>
          </p:cNvSpPr>
          <p:nvPr>
            <p:ph idx="1"/>
          </p:nvPr>
        </p:nvSpPr>
        <p:spPr/>
        <p:txBody>
          <a:bodyPr>
            <a:normAutofit fontScale="92500" lnSpcReduction="20000"/>
          </a:bodyPr>
          <a:lstStyle/>
          <a:p>
            <a:r>
              <a:rPr lang="en-US" dirty="0"/>
              <a:t>Embrace Difference (self)</a:t>
            </a:r>
          </a:p>
          <a:p>
            <a:pPr lvl="1"/>
            <a:r>
              <a:rPr lang="en-US" dirty="0"/>
              <a:t> HIGH degree of self (interpersonal) – awareness 	</a:t>
            </a:r>
          </a:p>
          <a:p>
            <a:r>
              <a:rPr lang="en-US" dirty="0"/>
              <a:t>Empower diverse talent (others) </a:t>
            </a:r>
          </a:p>
          <a:p>
            <a:pPr lvl="1"/>
            <a:r>
              <a:rPr lang="en-US" dirty="0"/>
              <a:t>View people through a HUMAN lens </a:t>
            </a:r>
          </a:p>
          <a:p>
            <a:r>
              <a:rPr lang="en-US" dirty="0"/>
              <a:t>Enable diversity thinking teams (Teams)</a:t>
            </a:r>
          </a:p>
          <a:p>
            <a:pPr lvl="1"/>
            <a:r>
              <a:rPr lang="en-US" dirty="0"/>
              <a:t>Create psychological safety </a:t>
            </a:r>
          </a:p>
          <a:p>
            <a:r>
              <a:rPr lang="en-US" dirty="0"/>
              <a:t>Embed diversity and inclusion across the organization (Organization)</a:t>
            </a:r>
          </a:p>
          <a:p>
            <a:pPr lvl="1"/>
            <a:r>
              <a:rPr lang="en-US" dirty="0"/>
              <a:t>Integrate diversity/inclusion measures into </a:t>
            </a:r>
            <a:r>
              <a:rPr lang="en-US" b="1" dirty="0"/>
              <a:t>POLICY</a:t>
            </a:r>
            <a:r>
              <a:rPr lang="en-US" dirty="0"/>
              <a:t>, </a:t>
            </a:r>
            <a:r>
              <a:rPr lang="en-US" b="1" dirty="0"/>
              <a:t>PRACTICES</a:t>
            </a:r>
            <a:r>
              <a:rPr lang="en-US" dirty="0"/>
              <a:t>, and </a:t>
            </a:r>
            <a:r>
              <a:rPr lang="en-US" b="1" dirty="0"/>
              <a:t>PROCEDURES </a:t>
            </a:r>
          </a:p>
        </p:txBody>
      </p:sp>
    </p:spTree>
    <p:extLst>
      <p:ext uri="{BB962C8B-B14F-4D97-AF65-F5344CB8AC3E}">
        <p14:creationId xmlns:p14="http://schemas.microsoft.com/office/powerpoint/2010/main" val="1346273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1024</TotalTime>
  <Words>1073</Words>
  <Application>Microsoft Macintosh PowerPoint</Application>
  <PresentationFormat>Widescreen</PresentationFormat>
  <Paragraphs>95</Paragraphs>
  <Slides>11</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PowerPoint Presentation</vt:lpstr>
      <vt:lpstr>Recap </vt:lpstr>
      <vt:lpstr>Theory of Intercultural Learning </vt:lpstr>
      <vt:lpstr>Intercultural Competences (Deardorff, 2006) </vt:lpstr>
      <vt:lpstr>PowerPoint Presentation</vt:lpstr>
      <vt:lpstr>Inclusive Leaders are Good </vt:lpstr>
      <vt:lpstr>Energy &amp; Effort </vt:lpstr>
      <vt:lpstr>Inclusive Leader Competencies </vt:lpstr>
      <vt:lpstr>Four Dimensions </vt:lpstr>
      <vt:lpstr>Module to Do </vt:lpstr>
      <vt:lpstr>PowerPoint Presentation</vt:lpstr>
    </vt:vector>
  </TitlesOfParts>
  <Company>University of Oklahoma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Simin Pulat</dc:creator>
  <cp:lastModifiedBy>Williams, Michael R.</cp:lastModifiedBy>
  <cp:revision>62</cp:revision>
  <dcterms:created xsi:type="dcterms:W3CDTF">2015-01-14T19:18:41Z</dcterms:created>
  <dcterms:modified xsi:type="dcterms:W3CDTF">2021-06-22T14:36:30Z</dcterms:modified>
</cp:coreProperties>
</file>